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omments/comment1.xml" ContentType="application/vnd.openxmlformats-officedocument.presentationml.comments+xml"/>
  <Override PartName="/ppt/charts/chart2.xml" ContentType="application/vnd.openxmlformats-officedocument.drawingml.chart+xml"/>
  <Override PartName="/ppt/charts/chart3.xml" ContentType="application/vnd.openxmlformats-officedocument.drawingml.chart+xml"/>
  <Override PartName="/ppt/notesSlides/notesSlide8.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63" r:id="rId2"/>
    <p:sldId id="298" r:id="rId3"/>
    <p:sldId id="299" r:id="rId4"/>
    <p:sldId id="300" r:id="rId5"/>
    <p:sldId id="301" r:id="rId6"/>
    <p:sldId id="302" r:id="rId7"/>
    <p:sldId id="265" r:id="rId8"/>
    <p:sldId id="266" r:id="rId9"/>
    <p:sldId id="268" r:id="rId10"/>
    <p:sldId id="269" r:id="rId11"/>
    <p:sldId id="267" r:id="rId12"/>
    <p:sldId id="272" r:id="rId13"/>
    <p:sldId id="273" r:id="rId14"/>
    <p:sldId id="274" r:id="rId15"/>
    <p:sldId id="275" r:id="rId16"/>
    <p:sldId id="276" r:id="rId17"/>
    <p:sldId id="277" r:id="rId18"/>
    <p:sldId id="290" r:id="rId19"/>
    <p:sldId id="303" r:id="rId20"/>
    <p:sldId id="282" r:id="rId21"/>
    <p:sldId id="296" r:id="rId22"/>
    <p:sldId id="261" r:id="rId23"/>
    <p:sldId id="295" r:id="rId24"/>
    <p:sldId id="262" r:id="rId25"/>
    <p:sldId id="307" r:id="rId26"/>
    <p:sldId id="292" r:id="rId27"/>
    <p:sldId id="319" r:id="rId28"/>
    <p:sldId id="320" r:id="rId29"/>
    <p:sldId id="321" r:id="rId30"/>
    <p:sldId id="322" r:id="rId31"/>
    <p:sldId id="323" r:id="rId32"/>
    <p:sldId id="324" r:id="rId33"/>
    <p:sldId id="325" r:id="rId34"/>
    <p:sldId id="326" r:id="rId35"/>
    <p:sldId id="327" r:id="rId36"/>
    <p:sldId id="288" r:id="rId37"/>
    <p:sldId id="318" r:id="rId38"/>
    <p:sldId id="278" r:id="rId39"/>
    <p:sldId id="293" r:id="rId40"/>
    <p:sldId id="308" r:id="rId41"/>
    <p:sldId id="309" r:id="rId42"/>
    <p:sldId id="310" r:id="rId43"/>
    <p:sldId id="311" r:id="rId44"/>
    <p:sldId id="312" r:id="rId45"/>
    <p:sldId id="279" r:id="rId46"/>
    <p:sldId id="280" r:id="rId47"/>
    <p:sldId id="313" r:id="rId48"/>
    <p:sldId id="314" r:id="rId49"/>
    <p:sldId id="316" r:id="rId50"/>
    <p:sldId id="317"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ujitsu" initials="f" lastIdx="1" clrIdx="0"/>
  <p:cmAuthor id="1" name="Manoj" initials="M" lastIdx="3"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39" autoAdjust="0"/>
    <p:restoredTop sz="88215" autoAdjust="0"/>
  </p:normalViewPr>
  <p:slideViewPr>
    <p:cSldViewPr>
      <p:cViewPr varScale="1">
        <p:scale>
          <a:sx n="103" d="100"/>
          <a:sy n="103" d="100"/>
        </p:scale>
        <p:origin x="-220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D:\LatestAbhay\Manoj's%20work\Manoj%20array\for%20DAC2.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Manoj\Dropbox\Lab\Transgenerational%20Work\Lifespan%20assay\F1%20survival%20assay.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Manoj\Dropbox\Lab\Transgenerational%20Work\Lifespan%20assay\F1%20survival%20assay.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Manoj\Dropbox\Lab\Transgenerational%20Work\Lifespan%20assay\F2%20survival%20assay.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Manoj\Dropbox\Lab\Transgenerational%20Work\Lifespan%20assay\F2%20survival%20assay.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C:\Users\Manoj\Dropbox\Lab\Transgenerational%20Work\Lifespan%20assay\F2%20survival%20assay.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C:\Users\Manoj\Dropbox\Lab\Transgenerational%20Work\Lifespan%20assay\F2%20survival%20assay.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LatestAbhay\Manoj's%20work\Manoj%20array\for%20DAC2.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LatestAbhay\Manoj's%20work\Manoj%20array\for%20DAC2.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LatestAbhay\Manoj's%20work\Manoj%20array\for%20DAC2.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LatestAbhay\Manoj's%20work\Manoj%20array\for%20DAC2.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Manoj\Dropbox\Lab\Transgenerational%20Work\Lifespan%20assay\F0%20survival%20assay%20R2.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Manoj\Dropbox\Lab\Transgenerational%20Work\Lifespan%20assay\F0%20survival%20assay%20R2.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Manoj\Dropbox\Lab\Transgenerational%20Work\Lifespan%20assay\F1%20survival%20assay.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Manoj\Dropbox\Lab\Transgenerational%20Work\Lifespan%20assay\F1%20survival%20assa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0"/>
            <c:invertIfNegative val="0"/>
            <c:bubble3D val="0"/>
            <c:spPr>
              <a:solidFill>
                <a:schemeClr val="accent6">
                  <a:lumMod val="60000"/>
                  <a:lumOff val="40000"/>
                </a:schemeClr>
              </a:solidFill>
            </c:spPr>
          </c:dPt>
          <c:dPt>
            <c:idx val="1"/>
            <c:invertIfNegative val="0"/>
            <c:bubble3D val="0"/>
            <c:spPr>
              <a:solidFill>
                <a:schemeClr val="accent3">
                  <a:lumMod val="60000"/>
                  <a:lumOff val="40000"/>
                </a:schemeClr>
              </a:solidFill>
            </c:spPr>
          </c:dPt>
          <c:dPt>
            <c:idx val="3"/>
            <c:invertIfNegative val="0"/>
            <c:bubble3D val="0"/>
            <c:spPr>
              <a:solidFill>
                <a:srgbClr val="F79646">
                  <a:lumMod val="60000"/>
                  <a:lumOff val="40000"/>
                </a:srgbClr>
              </a:solidFill>
            </c:spPr>
          </c:dPt>
          <c:dPt>
            <c:idx val="4"/>
            <c:invertIfNegative val="0"/>
            <c:bubble3D val="0"/>
            <c:spPr>
              <a:solidFill>
                <a:srgbClr val="9BBB59">
                  <a:lumMod val="60000"/>
                  <a:lumOff val="40000"/>
                </a:srgbClr>
              </a:solidFill>
            </c:spPr>
          </c:dPt>
          <c:cat>
            <c:strRef>
              <c:f>Sheet1!$A$1:$E$1</c:f>
              <c:strCache>
                <c:ptCount val="5"/>
                <c:pt idx="0">
                  <c:v>UP</c:v>
                </c:pt>
                <c:pt idx="1">
                  <c:v>DN</c:v>
                </c:pt>
                <c:pt idx="3">
                  <c:v>UP</c:v>
                </c:pt>
                <c:pt idx="4">
                  <c:v>DN</c:v>
                </c:pt>
              </c:strCache>
            </c:strRef>
          </c:cat>
          <c:val>
            <c:numRef>
              <c:f>Sheet1!$A$2:$E$2</c:f>
              <c:numCache>
                <c:formatCode>General</c:formatCode>
                <c:ptCount val="5"/>
                <c:pt idx="0">
                  <c:v>1621</c:v>
                </c:pt>
                <c:pt idx="1">
                  <c:v>984</c:v>
                </c:pt>
                <c:pt idx="3">
                  <c:v>2110</c:v>
                </c:pt>
                <c:pt idx="4">
                  <c:v>1738</c:v>
                </c:pt>
              </c:numCache>
            </c:numRef>
          </c:val>
        </c:ser>
        <c:dLbls>
          <c:showLegendKey val="0"/>
          <c:showVal val="0"/>
          <c:showCatName val="0"/>
          <c:showSerName val="0"/>
          <c:showPercent val="0"/>
          <c:showBubbleSize val="0"/>
        </c:dLbls>
        <c:gapWidth val="49"/>
        <c:axId val="237262336"/>
        <c:axId val="227695360"/>
      </c:barChart>
      <c:catAx>
        <c:axId val="237262336"/>
        <c:scaling>
          <c:orientation val="minMax"/>
        </c:scaling>
        <c:delete val="0"/>
        <c:axPos val="b"/>
        <c:majorTickMark val="out"/>
        <c:minorTickMark val="none"/>
        <c:tickLblPos val="nextTo"/>
        <c:txPr>
          <a:bodyPr/>
          <a:lstStyle/>
          <a:p>
            <a:pPr>
              <a:defRPr sz="2000" baseline="0"/>
            </a:pPr>
            <a:endParaRPr lang="en-US"/>
          </a:p>
        </c:txPr>
        <c:crossAx val="227695360"/>
        <c:crosses val="autoZero"/>
        <c:auto val="1"/>
        <c:lblAlgn val="ctr"/>
        <c:lblOffset val="100"/>
        <c:noMultiLvlLbl val="0"/>
      </c:catAx>
      <c:valAx>
        <c:axId val="227695360"/>
        <c:scaling>
          <c:orientation val="minMax"/>
        </c:scaling>
        <c:delete val="0"/>
        <c:axPos val="l"/>
        <c:numFmt formatCode="General" sourceLinked="1"/>
        <c:majorTickMark val="out"/>
        <c:minorTickMark val="none"/>
        <c:tickLblPos val="nextTo"/>
        <c:txPr>
          <a:bodyPr/>
          <a:lstStyle/>
          <a:p>
            <a:pPr>
              <a:defRPr sz="2000" baseline="0"/>
            </a:pPr>
            <a:endParaRPr lang="en-US"/>
          </a:p>
        </c:txPr>
        <c:crossAx val="237262336"/>
        <c:crosses val="autoZero"/>
        <c:crossBetween val="between"/>
      </c:valAx>
    </c:plotArea>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F1 female</a:t>
            </a:r>
            <a:r>
              <a:rPr lang="en-US" baseline="0"/>
              <a:t> on Normal Diet</a:t>
            </a:r>
            <a:endParaRPr lang="en-US"/>
          </a:p>
        </c:rich>
      </c:tx>
      <c:layout/>
      <c:overlay val="0"/>
    </c:title>
    <c:autoTitleDeleted val="0"/>
    <c:plotArea>
      <c:layout/>
      <c:scatterChart>
        <c:scatterStyle val="lineMarker"/>
        <c:varyColors val="0"/>
        <c:ser>
          <c:idx val="0"/>
          <c:order val="0"/>
          <c:tx>
            <c:strRef>
              <c:f>Sheet2!$L$1</c:f>
              <c:strCache>
                <c:ptCount val="1"/>
                <c:pt idx="0">
                  <c:v>Normal Diet ancestry</c:v>
                </c:pt>
              </c:strCache>
            </c:strRef>
          </c:tx>
          <c:xVal>
            <c:numRef>
              <c:f>Sheet2!$A$2:$A$29</c:f>
              <c:numCache>
                <c:formatCode>General</c:formatCode>
                <c:ptCount val="28"/>
                <c:pt idx="0">
                  <c:v>0</c:v>
                </c:pt>
                <c:pt idx="1">
                  <c:v>3</c:v>
                </c:pt>
                <c:pt idx="2">
                  <c:v>6</c:v>
                </c:pt>
                <c:pt idx="3">
                  <c:v>9</c:v>
                </c:pt>
                <c:pt idx="4">
                  <c:v>12</c:v>
                </c:pt>
                <c:pt idx="5">
                  <c:v>15</c:v>
                </c:pt>
                <c:pt idx="6">
                  <c:v>18</c:v>
                </c:pt>
                <c:pt idx="7">
                  <c:v>21</c:v>
                </c:pt>
                <c:pt idx="8">
                  <c:v>24</c:v>
                </c:pt>
                <c:pt idx="9">
                  <c:v>27</c:v>
                </c:pt>
                <c:pt idx="10">
                  <c:v>30</c:v>
                </c:pt>
                <c:pt idx="11">
                  <c:v>33</c:v>
                </c:pt>
                <c:pt idx="12">
                  <c:v>36</c:v>
                </c:pt>
                <c:pt idx="13">
                  <c:v>39</c:v>
                </c:pt>
                <c:pt idx="14">
                  <c:v>42</c:v>
                </c:pt>
                <c:pt idx="15">
                  <c:v>45</c:v>
                </c:pt>
                <c:pt idx="16">
                  <c:v>48</c:v>
                </c:pt>
                <c:pt idx="17">
                  <c:v>51</c:v>
                </c:pt>
                <c:pt idx="18">
                  <c:v>54</c:v>
                </c:pt>
                <c:pt idx="19">
                  <c:v>57</c:v>
                </c:pt>
                <c:pt idx="20">
                  <c:v>60</c:v>
                </c:pt>
                <c:pt idx="21">
                  <c:v>63</c:v>
                </c:pt>
                <c:pt idx="22">
                  <c:v>66</c:v>
                </c:pt>
                <c:pt idx="23">
                  <c:v>69</c:v>
                </c:pt>
                <c:pt idx="24">
                  <c:v>72</c:v>
                </c:pt>
                <c:pt idx="25">
                  <c:v>75</c:v>
                </c:pt>
                <c:pt idx="26">
                  <c:v>78</c:v>
                </c:pt>
                <c:pt idx="27">
                  <c:v>81</c:v>
                </c:pt>
              </c:numCache>
            </c:numRef>
          </c:xVal>
          <c:yVal>
            <c:numRef>
              <c:f>Sheet2!$L$2:$L$29</c:f>
              <c:numCache>
                <c:formatCode>General</c:formatCode>
                <c:ptCount val="28"/>
                <c:pt idx="0">
                  <c:v>1</c:v>
                </c:pt>
                <c:pt idx="1">
                  <c:v>0.99342105263157898</c:v>
                </c:pt>
                <c:pt idx="2">
                  <c:v>0.99013157894736847</c:v>
                </c:pt>
                <c:pt idx="3">
                  <c:v>0.98355263157894735</c:v>
                </c:pt>
                <c:pt idx="4">
                  <c:v>0.97368421052631582</c:v>
                </c:pt>
                <c:pt idx="5">
                  <c:v>0.95394736842105265</c:v>
                </c:pt>
                <c:pt idx="6">
                  <c:v>0.87828947368421051</c:v>
                </c:pt>
                <c:pt idx="7">
                  <c:v>0.80263157894736847</c:v>
                </c:pt>
                <c:pt idx="8">
                  <c:v>0.58881578947368418</c:v>
                </c:pt>
                <c:pt idx="9">
                  <c:v>0.45065789473684209</c:v>
                </c:pt>
                <c:pt idx="10">
                  <c:v>0.28618421052631576</c:v>
                </c:pt>
                <c:pt idx="11">
                  <c:v>0.23355263157894737</c:v>
                </c:pt>
                <c:pt idx="12">
                  <c:v>0.15789473684210525</c:v>
                </c:pt>
                <c:pt idx="13">
                  <c:v>0.10855263157894737</c:v>
                </c:pt>
                <c:pt idx="14">
                  <c:v>7.5657894736842105E-2</c:v>
                </c:pt>
                <c:pt idx="15">
                  <c:v>5.2631578947368418E-2</c:v>
                </c:pt>
                <c:pt idx="16">
                  <c:v>3.2894736842105261E-2</c:v>
                </c:pt>
                <c:pt idx="17">
                  <c:v>3.2894736842105261E-2</c:v>
                </c:pt>
                <c:pt idx="18">
                  <c:v>2.3026315789473683E-2</c:v>
                </c:pt>
                <c:pt idx="19">
                  <c:v>1.3157894736842105E-2</c:v>
                </c:pt>
                <c:pt idx="20">
                  <c:v>6.5789473684210523E-3</c:v>
                </c:pt>
                <c:pt idx="21">
                  <c:v>3.2894736842105261E-3</c:v>
                </c:pt>
                <c:pt idx="22">
                  <c:v>3.2894736842105261E-3</c:v>
                </c:pt>
                <c:pt idx="23">
                  <c:v>3.2894736842105261E-3</c:v>
                </c:pt>
                <c:pt idx="24">
                  <c:v>0</c:v>
                </c:pt>
                <c:pt idx="25">
                  <c:v>0</c:v>
                </c:pt>
                <c:pt idx="26">
                  <c:v>0</c:v>
                </c:pt>
                <c:pt idx="27">
                  <c:v>0</c:v>
                </c:pt>
              </c:numCache>
            </c:numRef>
          </c:yVal>
          <c:smooth val="0"/>
        </c:ser>
        <c:ser>
          <c:idx val="1"/>
          <c:order val="1"/>
          <c:tx>
            <c:strRef>
              <c:f>Sheet2!$P$1</c:f>
              <c:strCache>
                <c:ptCount val="1"/>
                <c:pt idx="0">
                  <c:v>HS Diet ancestry</c:v>
                </c:pt>
              </c:strCache>
            </c:strRef>
          </c:tx>
          <c:xVal>
            <c:numRef>
              <c:f>Sheet2!$A$2:$A$29</c:f>
              <c:numCache>
                <c:formatCode>General</c:formatCode>
                <c:ptCount val="28"/>
                <c:pt idx="0">
                  <c:v>0</c:v>
                </c:pt>
                <c:pt idx="1">
                  <c:v>3</c:v>
                </c:pt>
                <c:pt idx="2">
                  <c:v>6</c:v>
                </c:pt>
                <c:pt idx="3">
                  <c:v>9</c:v>
                </c:pt>
                <c:pt idx="4">
                  <c:v>12</c:v>
                </c:pt>
                <c:pt idx="5">
                  <c:v>15</c:v>
                </c:pt>
                <c:pt idx="6">
                  <c:v>18</c:v>
                </c:pt>
                <c:pt idx="7">
                  <c:v>21</c:v>
                </c:pt>
                <c:pt idx="8">
                  <c:v>24</c:v>
                </c:pt>
                <c:pt idx="9">
                  <c:v>27</c:v>
                </c:pt>
                <c:pt idx="10">
                  <c:v>30</c:v>
                </c:pt>
                <c:pt idx="11">
                  <c:v>33</c:v>
                </c:pt>
                <c:pt idx="12">
                  <c:v>36</c:v>
                </c:pt>
                <c:pt idx="13">
                  <c:v>39</c:v>
                </c:pt>
                <c:pt idx="14">
                  <c:v>42</c:v>
                </c:pt>
                <c:pt idx="15">
                  <c:v>45</c:v>
                </c:pt>
                <c:pt idx="16">
                  <c:v>48</c:v>
                </c:pt>
                <c:pt idx="17">
                  <c:v>51</c:v>
                </c:pt>
                <c:pt idx="18">
                  <c:v>54</c:v>
                </c:pt>
                <c:pt idx="19">
                  <c:v>57</c:v>
                </c:pt>
                <c:pt idx="20">
                  <c:v>60</c:v>
                </c:pt>
                <c:pt idx="21">
                  <c:v>63</c:v>
                </c:pt>
                <c:pt idx="22">
                  <c:v>66</c:v>
                </c:pt>
                <c:pt idx="23">
                  <c:v>69</c:v>
                </c:pt>
                <c:pt idx="24">
                  <c:v>72</c:v>
                </c:pt>
                <c:pt idx="25">
                  <c:v>75</c:v>
                </c:pt>
                <c:pt idx="26">
                  <c:v>78</c:v>
                </c:pt>
                <c:pt idx="27">
                  <c:v>81</c:v>
                </c:pt>
              </c:numCache>
            </c:numRef>
          </c:xVal>
          <c:yVal>
            <c:numRef>
              <c:f>Sheet2!$P$2:$P$29</c:f>
              <c:numCache>
                <c:formatCode>General</c:formatCode>
                <c:ptCount val="28"/>
                <c:pt idx="0">
                  <c:v>1</c:v>
                </c:pt>
                <c:pt idx="1">
                  <c:v>0.98692810457516345</c:v>
                </c:pt>
                <c:pt idx="2">
                  <c:v>0.98692810457516345</c:v>
                </c:pt>
                <c:pt idx="3">
                  <c:v>0.9836601307189542</c:v>
                </c:pt>
                <c:pt idx="4">
                  <c:v>0.93137254901960786</c:v>
                </c:pt>
                <c:pt idx="5">
                  <c:v>0.90522875816993464</c:v>
                </c:pt>
                <c:pt idx="6">
                  <c:v>0.80718954248366015</c:v>
                </c:pt>
                <c:pt idx="7">
                  <c:v>0.69934640522875813</c:v>
                </c:pt>
                <c:pt idx="8">
                  <c:v>0.46078431372549017</c:v>
                </c:pt>
                <c:pt idx="9">
                  <c:v>0.37254901960784315</c:v>
                </c:pt>
                <c:pt idx="10">
                  <c:v>0.23202614379084968</c:v>
                </c:pt>
                <c:pt idx="11">
                  <c:v>0.18627450980392157</c:v>
                </c:pt>
                <c:pt idx="12">
                  <c:v>0.1437908496732026</c:v>
                </c:pt>
                <c:pt idx="13">
                  <c:v>0.12418300653594772</c:v>
                </c:pt>
                <c:pt idx="14">
                  <c:v>8.1699346405228759E-2</c:v>
                </c:pt>
                <c:pt idx="15">
                  <c:v>5.2287581699346407E-2</c:v>
                </c:pt>
                <c:pt idx="16">
                  <c:v>2.9411764705882353E-2</c:v>
                </c:pt>
                <c:pt idx="17">
                  <c:v>1.6339869281045753E-2</c:v>
                </c:pt>
                <c:pt idx="18">
                  <c:v>6.5359477124183009E-3</c:v>
                </c:pt>
                <c:pt idx="19">
                  <c:v>6.5359477124183009E-3</c:v>
                </c:pt>
                <c:pt idx="20">
                  <c:v>6.5359477124183009E-3</c:v>
                </c:pt>
                <c:pt idx="21">
                  <c:v>3.2679738562091504E-3</c:v>
                </c:pt>
                <c:pt idx="22">
                  <c:v>3.2679738562091504E-3</c:v>
                </c:pt>
                <c:pt idx="23">
                  <c:v>0</c:v>
                </c:pt>
                <c:pt idx="24">
                  <c:v>0</c:v>
                </c:pt>
                <c:pt idx="25">
                  <c:v>0</c:v>
                </c:pt>
                <c:pt idx="26">
                  <c:v>0</c:v>
                </c:pt>
                <c:pt idx="27">
                  <c:v>0</c:v>
                </c:pt>
              </c:numCache>
            </c:numRef>
          </c:yVal>
          <c:smooth val="0"/>
        </c:ser>
        <c:dLbls>
          <c:showLegendKey val="0"/>
          <c:showVal val="0"/>
          <c:showCatName val="0"/>
          <c:showSerName val="0"/>
          <c:showPercent val="0"/>
          <c:showBubbleSize val="0"/>
        </c:dLbls>
        <c:axId val="210653696"/>
        <c:axId val="210654272"/>
      </c:scatterChart>
      <c:valAx>
        <c:axId val="210653696"/>
        <c:scaling>
          <c:orientation val="minMax"/>
        </c:scaling>
        <c:delete val="0"/>
        <c:axPos val="b"/>
        <c:title>
          <c:tx>
            <c:rich>
              <a:bodyPr/>
              <a:lstStyle/>
              <a:p>
                <a:pPr>
                  <a:defRPr/>
                </a:pPr>
                <a:r>
                  <a:rPr lang="en-US" sz="1400"/>
                  <a:t>Days</a:t>
                </a:r>
                <a:endParaRPr lang="en-US"/>
              </a:p>
            </c:rich>
          </c:tx>
          <c:layout/>
          <c:overlay val="0"/>
        </c:title>
        <c:numFmt formatCode="General" sourceLinked="1"/>
        <c:majorTickMark val="out"/>
        <c:minorTickMark val="none"/>
        <c:tickLblPos val="nextTo"/>
        <c:crossAx val="210654272"/>
        <c:crosses val="autoZero"/>
        <c:crossBetween val="midCat"/>
      </c:valAx>
      <c:valAx>
        <c:axId val="210654272"/>
        <c:scaling>
          <c:orientation val="minMax"/>
          <c:max val="1"/>
        </c:scaling>
        <c:delete val="0"/>
        <c:axPos val="l"/>
        <c:title>
          <c:tx>
            <c:rich>
              <a:bodyPr rot="-5400000" vert="horz"/>
              <a:lstStyle/>
              <a:p>
                <a:pPr>
                  <a:defRPr/>
                </a:pPr>
                <a:r>
                  <a:rPr lang="en-US" sz="1400"/>
                  <a:t>Survival</a:t>
                </a:r>
                <a:endParaRPr lang="en-US"/>
              </a:p>
            </c:rich>
          </c:tx>
          <c:layout/>
          <c:overlay val="0"/>
        </c:title>
        <c:numFmt formatCode="General" sourceLinked="1"/>
        <c:majorTickMark val="out"/>
        <c:minorTickMark val="none"/>
        <c:tickLblPos val="nextTo"/>
        <c:crossAx val="210653696"/>
        <c:crosses val="autoZero"/>
        <c:crossBetween val="midCat"/>
        <c:majorUnit val="0.1"/>
      </c:valAx>
    </c:plotArea>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F1 female on</a:t>
            </a:r>
            <a:r>
              <a:rPr lang="en-US" baseline="0"/>
              <a:t> HS Diet</a:t>
            </a:r>
            <a:endParaRPr lang="en-US"/>
          </a:p>
        </c:rich>
      </c:tx>
      <c:layout/>
      <c:overlay val="0"/>
    </c:title>
    <c:autoTitleDeleted val="0"/>
    <c:plotArea>
      <c:layout/>
      <c:scatterChart>
        <c:scatterStyle val="lineMarker"/>
        <c:varyColors val="0"/>
        <c:ser>
          <c:idx val="0"/>
          <c:order val="0"/>
          <c:tx>
            <c:strRef>
              <c:f>Sheet2!$M$1</c:f>
              <c:strCache>
                <c:ptCount val="1"/>
                <c:pt idx="0">
                  <c:v>Normal Diet ancestry</c:v>
                </c:pt>
              </c:strCache>
            </c:strRef>
          </c:tx>
          <c:xVal>
            <c:numRef>
              <c:f>Sheet2!$A$2:$A$29</c:f>
              <c:numCache>
                <c:formatCode>General</c:formatCode>
                <c:ptCount val="28"/>
                <c:pt idx="0">
                  <c:v>0</c:v>
                </c:pt>
                <c:pt idx="1">
                  <c:v>3</c:v>
                </c:pt>
                <c:pt idx="2">
                  <c:v>6</c:v>
                </c:pt>
                <c:pt idx="3">
                  <c:v>9</c:v>
                </c:pt>
                <c:pt idx="4">
                  <c:v>12</c:v>
                </c:pt>
                <c:pt idx="5">
                  <c:v>15</c:v>
                </c:pt>
                <c:pt idx="6">
                  <c:v>18</c:v>
                </c:pt>
                <c:pt idx="7">
                  <c:v>21</c:v>
                </c:pt>
                <c:pt idx="8">
                  <c:v>24</c:v>
                </c:pt>
                <c:pt idx="9">
                  <c:v>27</c:v>
                </c:pt>
                <c:pt idx="10">
                  <c:v>30</c:v>
                </c:pt>
                <c:pt idx="11">
                  <c:v>33</c:v>
                </c:pt>
                <c:pt idx="12">
                  <c:v>36</c:v>
                </c:pt>
                <c:pt idx="13">
                  <c:v>39</c:v>
                </c:pt>
                <c:pt idx="14">
                  <c:v>42</c:v>
                </c:pt>
                <c:pt idx="15">
                  <c:v>45</c:v>
                </c:pt>
                <c:pt idx="16">
                  <c:v>48</c:v>
                </c:pt>
                <c:pt idx="17">
                  <c:v>51</c:v>
                </c:pt>
                <c:pt idx="18">
                  <c:v>54</c:v>
                </c:pt>
                <c:pt idx="19">
                  <c:v>57</c:v>
                </c:pt>
                <c:pt idx="20">
                  <c:v>60</c:v>
                </c:pt>
                <c:pt idx="21">
                  <c:v>63</c:v>
                </c:pt>
                <c:pt idx="22">
                  <c:v>66</c:v>
                </c:pt>
                <c:pt idx="23">
                  <c:v>69</c:v>
                </c:pt>
                <c:pt idx="24">
                  <c:v>72</c:v>
                </c:pt>
                <c:pt idx="25">
                  <c:v>75</c:v>
                </c:pt>
                <c:pt idx="26">
                  <c:v>78</c:v>
                </c:pt>
                <c:pt idx="27">
                  <c:v>81</c:v>
                </c:pt>
              </c:numCache>
            </c:numRef>
          </c:xVal>
          <c:yVal>
            <c:numRef>
              <c:f>Sheet2!$M$2:$M$29</c:f>
              <c:numCache>
                <c:formatCode>General</c:formatCode>
                <c:ptCount val="28"/>
                <c:pt idx="0">
                  <c:v>1</c:v>
                </c:pt>
                <c:pt idx="1">
                  <c:v>0.98333333333333328</c:v>
                </c:pt>
                <c:pt idx="2">
                  <c:v>0.96</c:v>
                </c:pt>
                <c:pt idx="3">
                  <c:v>0.93333333333333335</c:v>
                </c:pt>
                <c:pt idx="4">
                  <c:v>0.89666666666666661</c:v>
                </c:pt>
                <c:pt idx="5">
                  <c:v>0.8666666666666667</c:v>
                </c:pt>
                <c:pt idx="6">
                  <c:v>0.85333333333333339</c:v>
                </c:pt>
                <c:pt idx="7">
                  <c:v>0.83333333333333337</c:v>
                </c:pt>
                <c:pt idx="8">
                  <c:v>0.71333333333333337</c:v>
                </c:pt>
                <c:pt idx="9">
                  <c:v>0.59666666666666668</c:v>
                </c:pt>
                <c:pt idx="10">
                  <c:v>0.51</c:v>
                </c:pt>
                <c:pt idx="11">
                  <c:v>0.39666666666666667</c:v>
                </c:pt>
                <c:pt idx="12">
                  <c:v>0.30666666666666664</c:v>
                </c:pt>
                <c:pt idx="13">
                  <c:v>0.25333333333333335</c:v>
                </c:pt>
                <c:pt idx="14">
                  <c:v>0.17666666666666667</c:v>
                </c:pt>
                <c:pt idx="15">
                  <c:v>0.11</c:v>
                </c:pt>
                <c:pt idx="16">
                  <c:v>6.3333333333333339E-2</c:v>
                </c:pt>
                <c:pt idx="17">
                  <c:v>0.06</c:v>
                </c:pt>
                <c:pt idx="18">
                  <c:v>3.6666666666666667E-2</c:v>
                </c:pt>
                <c:pt idx="19">
                  <c:v>2.3333333333333334E-2</c:v>
                </c:pt>
                <c:pt idx="20">
                  <c:v>0.02</c:v>
                </c:pt>
                <c:pt idx="21">
                  <c:v>6.6666666666666671E-3</c:v>
                </c:pt>
                <c:pt idx="22">
                  <c:v>3.3333333333333335E-3</c:v>
                </c:pt>
                <c:pt idx="23">
                  <c:v>0</c:v>
                </c:pt>
                <c:pt idx="24">
                  <c:v>0</c:v>
                </c:pt>
                <c:pt idx="25">
                  <c:v>0</c:v>
                </c:pt>
                <c:pt idx="26">
                  <c:v>0</c:v>
                </c:pt>
                <c:pt idx="27">
                  <c:v>0</c:v>
                </c:pt>
              </c:numCache>
            </c:numRef>
          </c:yVal>
          <c:smooth val="0"/>
        </c:ser>
        <c:ser>
          <c:idx val="1"/>
          <c:order val="1"/>
          <c:tx>
            <c:strRef>
              <c:f>Sheet2!$Q$1</c:f>
              <c:strCache>
                <c:ptCount val="1"/>
                <c:pt idx="0">
                  <c:v>HS Diet ancestry</c:v>
                </c:pt>
              </c:strCache>
            </c:strRef>
          </c:tx>
          <c:xVal>
            <c:numRef>
              <c:f>Sheet2!$A$2:$A$29</c:f>
              <c:numCache>
                <c:formatCode>General</c:formatCode>
                <c:ptCount val="28"/>
                <c:pt idx="0">
                  <c:v>0</c:v>
                </c:pt>
                <c:pt idx="1">
                  <c:v>3</c:v>
                </c:pt>
                <c:pt idx="2">
                  <c:v>6</c:v>
                </c:pt>
                <c:pt idx="3">
                  <c:v>9</c:v>
                </c:pt>
                <c:pt idx="4">
                  <c:v>12</c:v>
                </c:pt>
                <c:pt idx="5">
                  <c:v>15</c:v>
                </c:pt>
                <c:pt idx="6">
                  <c:v>18</c:v>
                </c:pt>
                <c:pt idx="7">
                  <c:v>21</c:v>
                </c:pt>
                <c:pt idx="8">
                  <c:v>24</c:v>
                </c:pt>
                <c:pt idx="9">
                  <c:v>27</c:v>
                </c:pt>
                <c:pt idx="10">
                  <c:v>30</c:v>
                </c:pt>
                <c:pt idx="11">
                  <c:v>33</c:v>
                </c:pt>
                <c:pt idx="12">
                  <c:v>36</c:v>
                </c:pt>
                <c:pt idx="13">
                  <c:v>39</c:v>
                </c:pt>
                <c:pt idx="14">
                  <c:v>42</c:v>
                </c:pt>
                <c:pt idx="15">
                  <c:v>45</c:v>
                </c:pt>
                <c:pt idx="16">
                  <c:v>48</c:v>
                </c:pt>
                <c:pt idx="17">
                  <c:v>51</c:v>
                </c:pt>
                <c:pt idx="18">
                  <c:v>54</c:v>
                </c:pt>
                <c:pt idx="19">
                  <c:v>57</c:v>
                </c:pt>
                <c:pt idx="20">
                  <c:v>60</c:v>
                </c:pt>
                <c:pt idx="21">
                  <c:v>63</c:v>
                </c:pt>
                <c:pt idx="22">
                  <c:v>66</c:v>
                </c:pt>
                <c:pt idx="23">
                  <c:v>69</c:v>
                </c:pt>
                <c:pt idx="24">
                  <c:v>72</c:v>
                </c:pt>
                <c:pt idx="25">
                  <c:v>75</c:v>
                </c:pt>
                <c:pt idx="26">
                  <c:v>78</c:v>
                </c:pt>
                <c:pt idx="27">
                  <c:v>81</c:v>
                </c:pt>
              </c:numCache>
            </c:numRef>
          </c:xVal>
          <c:yVal>
            <c:numRef>
              <c:f>Sheet2!$Q$2:$Q$29</c:f>
              <c:numCache>
                <c:formatCode>General</c:formatCode>
                <c:ptCount val="28"/>
                <c:pt idx="0">
                  <c:v>1</c:v>
                </c:pt>
                <c:pt idx="1">
                  <c:v>0.99672131147540988</c:v>
                </c:pt>
                <c:pt idx="2">
                  <c:v>0.99016393442622952</c:v>
                </c:pt>
                <c:pt idx="3">
                  <c:v>0.98360655737704916</c:v>
                </c:pt>
                <c:pt idx="4">
                  <c:v>0.93770491803278688</c:v>
                </c:pt>
                <c:pt idx="5">
                  <c:v>0.89836065573770496</c:v>
                </c:pt>
                <c:pt idx="6">
                  <c:v>0.76065573770491801</c:v>
                </c:pt>
                <c:pt idx="7">
                  <c:v>0.63606557377049178</c:v>
                </c:pt>
                <c:pt idx="8">
                  <c:v>0.41967213114754098</c:v>
                </c:pt>
                <c:pt idx="9">
                  <c:v>0.33114754098360655</c:v>
                </c:pt>
                <c:pt idx="10">
                  <c:v>0.27540983606557379</c:v>
                </c:pt>
                <c:pt idx="11">
                  <c:v>0.22950819672131148</c:v>
                </c:pt>
                <c:pt idx="12">
                  <c:v>0.17704918032786884</c:v>
                </c:pt>
                <c:pt idx="13">
                  <c:v>0.14426229508196722</c:v>
                </c:pt>
                <c:pt idx="14">
                  <c:v>0.11475409836065574</c:v>
                </c:pt>
                <c:pt idx="15">
                  <c:v>8.1967213114754092E-2</c:v>
                </c:pt>
                <c:pt idx="16">
                  <c:v>4.9180327868852458E-2</c:v>
                </c:pt>
                <c:pt idx="17">
                  <c:v>4.5901639344262293E-2</c:v>
                </c:pt>
                <c:pt idx="18">
                  <c:v>3.9344262295081971E-2</c:v>
                </c:pt>
                <c:pt idx="19">
                  <c:v>2.9508196721311476E-2</c:v>
                </c:pt>
                <c:pt idx="20">
                  <c:v>2.6229508196721311E-2</c:v>
                </c:pt>
                <c:pt idx="21">
                  <c:v>1.9672131147540985E-2</c:v>
                </c:pt>
                <c:pt idx="22">
                  <c:v>0</c:v>
                </c:pt>
                <c:pt idx="23">
                  <c:v>0</c:v>
                </c:pt>
                <c:pt idx="24">
                  <c:v>0</c:v>
                </c:pt>
                <c:pt idx="25">
                  <c:v>0</c:v>
                </c:pt>
                <c:pt idx="26">
                  <c:v>0</c:v>
                </c:pt>
                <c:pt idx="27">
                  <c:v>0</c:v>
                </c:pt>
              </c:numCache>
            </c:numRef>
          </c:yVal>
          <c:smooth val="0"/>
        </c:ser>
        <c:dLbls>
          <c:showLegendKey val="0"/>
          <c:showVal val="0"/>
          <c:showCatName val="0"/>
          <c:showSerName val="0"/>
          <c:showPercent val="0"/>
          <c:showBubbleSize val="0"/>
        </c:dLbls>
        <c:axId val="210656000"/>
        <c:axId val="210656576"/>
      </c:scatterChart>
      <c:valAx>
        <c:axId val="210656000"/>
        <c:scaling>
          <c:orientation val="minMax"/>
        </c:scaling>
        <c:delete val="0"/>
        <c:axPos val="b"/>
        <c:title>
          <c:tx>
            <c:rich>
              <a:bodyPr/>
              <a:lstStyle/>
              <a:p>
                <a:pPr>
                  <a:defRPr/>
                </a:pPr>
                <a:r>
                  <a:rPr lang="en-US" sz="1400"/>
                  <a:t>Days</a:t>
                </a:r>
                <a:endParaRPr lang="en-US"/>
              </a:p>
            </c:rich>
          </c:tx>
          <c:layout/>
          <c:overlay val="0"/>
        </c:title>
        <c:numFmt formatCode="General" sourceLinked="1"/>
        <c:majorTickMark val="out"/>
        <c:minorTickMark val="none"/>
        <c:tickLblPos val="nextTo"/>
        <c:crossAx val="210656576"/>
        <c:crosses val="autoZero"/>
        <c:crossBetween val="midCat"/>
      </c:valAx>
      <c:valAx>
        <c:axId val="210656576"/>
        <c:scaling>
          <c:orientation val="minMax"/>
          <c:max val="1"/>
        </c:scaling>
        <c:delete val="0"/>
        <c:axPos val="l"/>
        <c:title>
          <c:tx>
            <c:rich>
              <a:bodyPr rot="-5400000" vert="horz"/>
              <a:lstStyle/>
              <a:p>
                <a:pPr>
                  <a:defRPr/>
                </a:pPr>
                <a:r>
                  <a:rPr lang="en-US" sz="1400"/>
                  <a:t>Survival</a:t>
                </a:r>
              </a:p>
            </c:rich>
          </c:tx>
          <c:layout/>
          <c:overlay val="0"/>
        </c:title>
        <c:numFmt formatCode="General" sourceLinked="1"/>
        <c:majorTickMark val="out"/>
        <c:minorTickMark val="none"/>
        <c:tickLblPos val="nextTo"/>
        <c:crossAx val="210656000"/>
        <c:crosses val="autoZero"/>
        <c:crossBetween val="midCat"/>
        <c:majorUnit val="0.1"/>
      </c:valAx>
    </c:plotArea>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F2 male on Normal Diet</a:t>
            </a:r>
          </a:p>
        </c:rich>
      </c:tx>
      <c:layout/>
      <c:overlay val="0"/>
    </c:title>
    <c:autoTitleDeleted val="0"/>
    <c:plotArea>
      <c:layout/>
      <c:scatterChart>
        <c:scatterStyle val="lineMarker"/>
        <c:varyColors val="0"/>
        <c:ser>
          <c:idx val="0"/>
          <c:order val="0"/>
          <c:tx>
            <c:strRef>
              <c:f>Sheet1!$J$1</c:f>
              <c:strCache>
                <c:ptCount val="1"/>
                <c:pt idx="0">
                  <c:v>Normal Diet ancestry</c:v>
                </c:pt>
              </c:strCache>
            </c:strRef>
          </c:tx>
          <c:xVal>
            <c:numRef>
              <c:f>Sheet1!$A$2:$A$29</c:f>
              <c:numCache>
                <c:formatCode>General</c:formatCode>
                <c:ptCount val="28"/>
                <c:pt idx="0">
                  <c:v>0</c:v>
                </c:pt>
                <c:pt idx="1">
                  <c:v>3</c:v>
                </c:pt>
                <c:pt idx="2">
                  <c:v>6</c:v>
                </c:pt>
                <c:pt idx="3">
                  <c:v>9</c:v>
                </c:pt>
                <c:pt idx="4">
                  <c:v>12</c:v>
                </c:pt>
                <c:pt idx="5">
                  <c:v>15</c:v>
                </c:pt>
                <c:pt idx="6">
                  <c:v>18</c:v>
                </c:pt>
                <c:pt idx="7">
                  <c:v>21</c:v>
                </c:pt>
                <c:pt idx="8">
                  <c:v>24</c:v>
                </c:pt>
                <c:pt idx="9">
                  <c:v>27</c:v>
                </c:pt>
                <c:pt idx="10">
                  <c:v>30</c:v>
                </c:pt>
                <c:pt idx="11">
                  <c:v>33</c:v>
                </c:pt>
                <c:pt idx="12">
                  <c:v>36</c:v>
                </c:pt>
                <c:pt idx="13">
                  <c:v>39</c:v>
                </c:pt>
                <c:pt idx="14">
                  <c:v>42</c:v>
                </c:pt>
                <c:pt idx="15">
                  <c:v>45</c:v>
                </c:pt>
                <c:pt idx="16">
                  <c:v>48</c:v>
                </c:pt>
                <c:pt idx="17">
                  <c:v>51</c:v>
                </c:pt>
                <c:pt idx="18">
                  <c:v>54</c:v>
                </c:pt>
                <c:pt idx="19">
                  <c:v>57</c:v>
                </c:pt>
                <c:pt idx="20">
                  <c:v>60</c:v>
                </c:pt>
                <c:pt idx="21">
                  <c:v>63</c:v>
                </c:pt>
                <c:pt idx="22">
                  <c:v>66</c:v>
                </c:pt>
                <c:pt idx="23">
                  <c:v>69</c:v>
                </c:pt>
                <c:pt idx="24">
                  <c:v>72</c:v>
                </c:pt>
                <c:pt idx="25">
                  <c:v>75</c:v>
                </c:pt>
                <c:pt idx="26">
                  <c:v>78</c:v>
                </c:pt>
                <c:pt idx="27">
                  <c:v>81</c:v>
                </c:pt>
              </c:numCache>
            </c:numRef>
          </c:xVal>
          <c:yVal>
            <c:numRef>
              <c:f>Sheet1!$J$2:$J$29</c:f>
              <c:numCache>
                <c:formatCode>General</c:formatCode>
                <c:ptCount val="28"/>
                <c:pt idx="0">
                  <c:v>1</c:v>
                </c:pt>
                <c:pt idx="1">
                  <c:v>0.99669966996699666</c:v>
                </c:pt>
                <c:pt idx="2">
                  <c:v>0.98679867986798675</c:v>
                </c:pt>
                <c:pt idx="3">
                  <c:v>0.98679867986798675</c:v>
                </c:pt>
                <c:pt idx="4">
                  <c:v>0.9636963696369637</c:v>
                </c:pt>
                <c:pt idx="5">
                  <c:v>0.94719471947194722</c:v>
                </c:pt>
                <c:pt idx="6">
                  <c:v>0.88448844884488453</c:v>
                </c:pt>
                <c:pt idx="7">
                  <c:v>0.88118811881188119</c:v>
                </c:pt>
                <c:pt idx="8">
                  <c:v>0.81188118811881194</c:v>
                </c:pt>
                <c:pt idx="9">
                  <c:v>0.78877887788778878</c:v>
                </c:pt>
                <c:pt idx="10">
                  <c:v>0.75907590759075905</c:v>
                </c:pt>
                <c:pt idx="11">
                  <c:v>0.72277227722772275</c:v>
                </c:pt>
                <c:pt idx="12">
                  <c:v>0.66996699669966997</c:v>
                </c:pt>
                <c:pt idx="13">
                  <c:v>0.61716171617161719</c:v>
                </c:pt>
                <c:pt idx="14">
                  <c:v>0.56105610561056107</c:v>
                </c:pt>
                <c:pt idx="15">
                  <c:v>0.48844884488448848</c:v>
                </c:pt>
                <c:pt idx="16">
                  <c:v>0.40924092409240925</c:v>
                </c:pt>
                <c:pt idx="17">
                  <c:v>0.33663366336633666</c:v>
                </c:pt>
                <c:pt idx="18">
                  <c:v>0.25742574257425743</c:v>
                </c:pt>
                <c:pt idx="19">
                  <c:v>0.14191419141914191</c:v>
                </c:pt>
                <c:pt idx="20">
                  <c:v>6.9306930693069313E-2</c:v>
                </c:pt>
                <c:pt idx="21">
                  <c:v>3.6303630363036306E-2</c:v>
                </c:pt>
                <c:pt idx="22">
                  <c:v>1.3201320132013201E-2</c:v>
                </c:pt>
                <c:pt idx="23">
                  <c:v>3.3003300330033004E-3</c:v>
                </c:pt>
                <c:pt idx="24">
                  <c:v>3.3003300330033004E-3</c:v>
                </c:pt>
                <c:pt idx="25">
                  <c:v>0</c:v>
                </c:pt>
                <c:pt idx="26">
                  <c:v>0</c:v>
                </c:pt>
                <c:pt idx="27">
                  <c:v>0</c:v>
                </c:pt>
              </c:numCache>
            </c:numRef>
          </c:yVal>
          <c:smooth val="0"/>
        </c:ser>
        <c:ser>
          <c:idx val="1"/>
          <c:order val="1"/>
          <c:tx>
            <c:strRef>
              <c:f>Sheet1!$N$1</c:f>
              <c:strCache>
                <c:ptCount val="1"/>
                <c:pt idx="0">
                  <c:v>Q_male</c:v>
                </c:pt>
              </c:strCache>
            </c:strRef>
          </c:tx>
          <c:xVal>
            <c:numRef>
              <c:f>Sheet1!$A$2:$A$29</c:f>
              <c:numCache>
                <c:formatCode>General</c:formatCode>
                <c:ptCount val="28"/>
                <c:pt idx="0">
                  <c:v>0</c:v>
                </c:pt>
                <c:pt idx="1">
                  <c:v>3</c:v>
                </c:pt>
                <c:pt idx="2">
                  <c:v>6</c:v>
                </c:pt>
                <c:pt idx="3">
                  <c:v>9</c:v>
                </c:pt>
                <c:pt idx="4">
                  <c:v>12</c:v>
                </c:pt>
                <c:pt idx="5">
                  <c:v>15</c:v>
                </c:pt>
                <c:pt idx="6">
                  <c:v>18</c:v>
                </c:pt>
                <c:pt idx="7">
                  <c:v>21</c:v>
                </c:pt>
                <c:pt idx="8">
                  <c:v>24</c:v>
                </c:pt>
                <c:pt idx="9">
                  <c:v>27</c:v>
                </c:pt>
                <c:pt idx="10">
                  <c:v>30</c:v>
                </c:pt>
                <c:pt idx="11">
                  <c:v>33</c:v>
                </c:pt>
                <c:pt idx="12">
                  <c:v>36</c:v>
                </c:pt>
                <c:pt idx="13">
                  <c:v>39</c:v>
                </c:pt>
                <c:pt idx="14">
                  <c:v>42</c:v>
                </c:pt>
                <c:pt idx="15">
                  <c:v>45</c:v>
                </c:pt>
                <c:pt idx="16">
                  <c:v>48</c:v>
                </c:pt>
                <c:pt idx="17">
                  <c:v>51</c:v>
                </c:pt>
                <c:pt idx="18">
                  <c:v>54</c:v>
                </c:pt>
                <c:pt idx="19">
                  <c:v>57</c:v>
                </c:pt>
                <c:pt idx="20">
                  <c:v>60</c:v>
                </c:pt>
                <c:pt idx="21">
                  <c:v>63</c:v>
                </c:pt>
                <c:pt idx="22">
                  <c:v>66</c:v>
                </c:pt>
                <c:pt idx="23">
                  <c:v>69</c:v>
                </c:pt>
                <c:pt idx="24">
                  <c:v>72</c:v>
                </c:pt>
                <c:pt idx="25">
                  <c:v>75</c:v>
                </c:pt>
                <c:pt idx="26">
                  <c:v>78</c:v>
                </c:pt>
                <c:pt idx="27">
                  <c:v>81</c:v>
                </c:pt>
              </c:numCache>
            </c:numRef>
          </c:xVal>
          <c:yVal>
            <c:numRef>
              <c:f>Sheet1!$N$2:$N$29</c:f>
              <c:numCache>
                <c:formatCode>General</c:formatCode>
                <c:ptCount val="28"/>
                <c:pt idx="0">
                  <c:v>1</c:v>
                </c:pt>
                <c:pt idx="1">
                  <c:v>0.99322033898305084</c:v>
                </c:pt>
                <c:pt idx="2">
                  <c:v>0.98305084745762716</c:v>
                </c:pt>
                <c:pt idx="3">
                  <c:v>0.97288135593220337</c:v>
                </c:pt>
                <c:pt idx="4">
                  <c:v>0.96610169491525422</c:v>
                </c:pt>
                <c:pt idx="5">
                  <c:v>0.95593220338983054</c:v>
                </c:pt>
                <c:pt idx="6">
                  <c:v>0.88474576271186445</c:v>
                </c:pt>
                <c:pt idx="7">
                  <c:v>0.86101694915254234</c:v>
                </c:pt>
                <c:pt idx="8">
                  <c:v>0.76610169491525426</c:v>
                </c:pt>
                <c:pt idx="9">
                  <c:v>0.73898305084745763</c:v>
                </c:pt>
                <c:pt idx="10">
                  <c:v>0.71864406779661016</c:v>
                </c:pt>
                <c:pt idx="11">
                  <c:v>0.70169491525423733</c:v>
                </c:pt>
                <c:pt idx="12">
                  <c:v>0.65423728813559323</c:v>
                </c:pt>
                <c:pt idx="13">
                  <c:v>0.61016949152542377</c:v>
                </c:pt>
                <c:pt idx="14">
                  <c:v>0.53559322033898304</c:v>
                </c:pt>
                <c:pt idx="15">
                  <c:v>0.44067796610169491</c:v>
                </c:pt>
                <c:pt idx="16">
                  <c:v>0.33898305084745761</c:v>
                </c:pt>
                <c:pt idx="17">
                  <c:v>0.27796610169491526</c:v>
                </c:pt>
                <c:pt idx="18">
                  <c:v>0.20338983050847459</c:v>
                </c:pt>
                <c:pt idx="19">
                  <c:v>0.10169491525423729</c:v>
                </c:pt>
                <c:pt idx="20">
                  <c:v>4.4067796610169491E-2</c:v>
                </c:pt>
                <c:pt idx="21">
                  <c:v>1.6949152542372881E-2</c:v>
                </c:pt>
                <c:pt idx="22">
                  <c:v>6.7796610169491523E-3</c:v>
                </c:pt>
                <c:pt idx="23">
                  <c:v>0</c:v>
                </c:pt>
                <c:pt idx="24">
                  <c:v>0</c:v>
                </c:pt>
                <c:pt idx="25">
                  <c:v>0</c:v>
                </c:pt>
                <c:pt idx="26">
                  <c:v>0</c:v>
                </c:pt>
                <c:pt idx="27">
                  <c:v>0</c:v>
                </c:pt>
              </c:numCache>
            </c:numRef>
          </c:yVal>
          <c:smooth val="0"/>
        </c:ser>
        <c:dLbls>
          <c:showLegendKey val="0"/>
          <c:showVal val="0"/>
          <c:showCatName val="0"/>
          <c:showSerName val="0"/>
          <c:showPercent val="0"/>
          <c:showBubbleSize val="0"/>
        </c:dLbls>
        <c:axId val="211618048"/>
        <c:axId val="211618624"/>
      </c:scatterChart>
      <c:valAx>
        <c:axId val="211618048"/>
        <c:scaling>
          <c:orientation val="minMax"/>
        </c:scaling>
        <c:delete val="0"/>
        <c:axPos val="b"/>
        <c:title>
          <c:tx>
            <c:rich>
              <a:bodyPr/>
              <a:lstStyle/>
              <a:p>
                <a:pPr>
                  <a:defRPr/>
                </a:pPr>
                <a:r>
                  <a:rPr lang="en-US" sz="1400"/>
                  <a:t>Days</a:t>
                </a:r>
                <a:endParaRPr lang="en-US"/>
              </a:p>
            </c:rich>
          </c:tx>
          <c:layout/>
          <c:overlay val="0"/>
        </c:title>
        <c:numFmt formatCode="General" sourceLinked="1"/>
        <c:majorTickMark val="out"/>
        <c:minorTickMark val="none"/>
        <c:tickLblPos val="nextTo"/>
        <c:crossAx val="211618624"/>
        <c:crosses val="autoZero"/>
        <c:crossBetween val="midCat"/>
      </c:valAx>
      <c:valAx>
        <c:axId val="211618624"/>
        <c:scaling>
          <c:orientation val="minMax"/>
          <c:max val="1"/>
        </c:scaling>
        <c:delete val="0"/>
        <c:axPos val="l"/>
        <c:title>
          <c:tx>
            <c:rich>
              <a:bodyPr rot="-5400000" vert="horz"/>
              <a:lstStyle/>
              <a:p>
                <a:pPr>
                  <a:defRPr/>
                </a:pPr>
                <a:r>
                  <a:rPr lang="en-US" sz="1400"/>
                  <a:t>Survival</a:t>
                </a:r>
                <a:endParaRPr lang="en-US"/>
              </a:p>
            </c:rich>
          </c:tx>
          <c:layout/>
          <c:overlay val="0"/>
        </c:title>
        <c:numFmt formatCode="General" sourceLinked="1"/>
        <c:majorTickMark val="out"/>
        <c:minorTickMark val="none"/>
        <c:tickLblPos val="nextTo"/>
        <c:crossAx val="211618048"/>
        <c:crosses val="autoZero"/>
        <c:crossBetween val="midCat"/>
        <c:majorUnit val="0.1"/>
      </c:valAx>
    </c:plotArea>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F2 male on HS Diet</a:t>
            </a:r>
          </a:p>
        </c:rich>
      </c:tx>
      <c:layout/>
      <c:overlay val="0"/>
    </c:title>
    <c:autoTitleDeleted val="0"/>
    <c:plotArea>
      <c:layout/>
      <c:scatterChart>
        <c:scatterStyle val="lineMarker"/>
        <c:varyColors val="0"/>
        <c:ser>
          <c:idx val="0"/>
          <c:order val="0"/>
          <c:tx>
            <c:strRef>
              <c:f>Sheet1!$K$1</c:f>
              <c:strCache>
                <c:ptCount val="1"/>
                <c:pt idx="0">
                  <c:v>Normal Diet ancestry</c:v>
                </c:pt>
              </c:strCache>
            </c:strRef>
          </c:tx>
          <c:xVal>
            <c:numRef>
              <c:f>Sheet1!$A$2:$A$29</c:f>
              <c:numCache>
                <c:formatCode>General</c:formatCode>
                <c:ptCount val="28"/>
                <c:pt idx="0">
                  <c:v>0</c:v>
                </c:pt>
                <c:pt idx="1">
                  <c:v>3</c:v>
                </c:pt>
                <c:pt idx="2">
                  <c:v>6</c:v>
                </c:pt>
                <c:pt idx="3">
                  <c:v>9</c:v>
                </c:pt>
                <c:pt idx="4">
                  <c:v>12</c:v>
                </c:pt>
                <c:pt idx="5">
                  <c:v>15</c:v>
                </c:pt>
                <c:pt idx="6">
                  <c:v>18</c:v>
                </c:pt>
                <c:pt idx="7">
                  <c:v>21</c:v>
                </c:pt>
                <c:pt idx="8">
                  <c:v>24</c:v>
                </c:pt>
                <c:pt idx="9">
                  <c:v>27</c:v>
                </c:pt>
                <c:pt idx="10">
                  <c:v>30</c:v>
                </c:pt>
                <c:pt idx="11">
                  <c:v>33</c:v>
                </c:pt>
                <c:pt idx="12">
                  <c:v>36</c:v>
                </c:pt>
                <c:pt idx="13">
                  <c:v>39</c:v>
                </c:pt>
                <c:pt idx="14">
                  <c:v>42</c:v>
                </c:pt>
                <c:pt idx="15">
                  <c:v>45</c:v>
                </c:pt>
                <c:pt idx="16">
                  <c:v>48</c:v>
                </c:pt>
                <c:pt idx="17">
                  <c:v>51</c:v>
                </c:pt>
                <c:pt idx="18">
                  <c:v>54</c:v>
                </c:pt>
                <c:pt idx="19">
                  <c:v>57</c:v>
                </c:pt>
                <c:pt idx="20">
                  <c:v>60</c:v>
                </c:pt>
                <c:pt idx="21">
                  <c:v>63</c:v>
                </c:pt>
                <c:pt idx="22">
                  <c:v>66</c:v>
                </c:pt>
                <c:pt idx="23">
                  <c:v>69</c:v>
                </c:pt>
                <c:pt idx="24">
                  <c:v>72</c:v>
                </c:pt>
                <c:pt idx="25">
                  <c:v>75</c:v>
                </c:pt>
                <c:pt idx="26">
                  <c:v>78</c:v>
                </c:pt>
                <c:pt idx="27">
                  <c:v>81</c:v>
                </c:pt>
              </c:numCache>
            </c:numRef>
          </c:xVal>
          <c:yVal>
            <c:numRef>
              <c:f>Sheet1!$K$2:$K$29</c:f>
              <c:numCache>
                <c:formatCode>General</c:formatCode>
                <c:ptCount val="28"/>
                <c:pt idx="0">
                  <c:v>1</c:v>
                </c:pt>
                <c:pt idx="1">
                  <c:v>0.98684210526315785</c:v>
                </c:pt>
                <c:pt idx="2">
                  <c:v>0.96052631578947367</c:v>
                </c:pt>
                <c:pt idx="3">
                  <c:v>0.94736842105263153</c:v>
                </c:pt>
                <c:pt idx="4">
                  <c:v>0.86184210526315785</c:v>
                </c:pt>
                <c:pt idx="5">
                  <c:v>0.8125</c:v>
                </c:pt>
                <c:pt idx="6">
                  <c:v>0.6875</c:v>
                </c:pt>
                <c:pt idx="7">
                  <c:v>0.64144736842105265</c:v>
                </c:pt>
                <c:pt idx="8">
                  <c:v>0.55592105263157898</c:v>
                </c:pt>
                <c:pt idx="9">
                  <c:v>0.52631578947368418</c:v>
                </c:pt>
                <c:pt idx="10">
                  <c:v>0.48026315789473684</c:v>
                </c:pt>
                <c:pt idx="11">
                  <c:v>0.43092105263157893</c:v>
                </c:pt>
                <c:pt idx="12">
                  <c:v>0.39144736842105265</c:v>
                </c:pt>
                <c:pt idx="13">
                  <c:v>0.34539473684210525</c:v>
                </c:pt>
                <c:pt idx="14">
                  <c:v>0.30592105263157893</c:v>
                </c:pt>
                <c:pt idx="15">
                  <c:v>0.28289473684210525</c:v>
                </c:pt>
                <c:pt idx="16">
                  <c:v>0.22697368421052633</c:v>
                </c:pt>
                <c:pt idx="17">
                  <c:v>0.15131578947368421</c:v>
                </c:pt>
                <c:pt idx="18">
                  <c:v>0.12171052631578948</c:v>
                </c:pt>
                <c:pt idx="19">
                  <c:v>8.5526315789473686E-2</c:v>
                </c:pt>
                <c:pt idx="20">
                  <c:v>5.2631578947368418E-2</c:v>
                </c:pt>
                <c:pt idx="21">
                  <c:v>3.9473684210526314E-2</c:v>
                </c:pt>
                <c:pt idx="22">
                  <c:v>2.9605263157894735E-2</c:v>
                </c:pt>
                <c:pt idx="23">
                  <c:v>9.8684210526315784E-3</c:v>
                </c:pt>
                <c:pt idx="24">
                  <c:v>6.5789473684210523E-3</c:v>
                </c:pt>
                <c:pt idx="25">
                  <c:v>0</c:v>
                </c:pt>
                <c:pt idx="26">
                  <c:v>0</c:v>
                </c:pt>
                <c:pt idx="27">
                  <c:v>0</c:v>
                </c:pt>
              </c:numCache>
            </c:numRef>
          </c:yVal>
          <c:smooth val="0"/>
        </c:ser>
        <c:ser>
          <c:idx val="1"/>
          <c:order val="1"/>
          <c:tx>
            <c:strRef>
              <c:f>Sheet1!$O$1</c:f>
              <c:strCache>
                <c:ptCount val="1"/>
                <c:pt idx="0">
                  <c:v>R_male</c:v>
                </c:pt>
              </c:strCache>
            </c:strRef>
          </c:tx>
          <c:xVal>
            <c:numRef>
              <c:f>Sheet1!$A$2:$A$29</c:f>
              <c:numCache>
                <c:formatCode>General</c:formatCode>
                <c:ptCount val="28"/>
                <c:pt idx="0">
                  <c:v>0</c:v>
                </c:pt>
                <c:pt idx="1">
                  <c:v>3</c:v>
                </c:pt>
                <c:pt idx="2">
                  <c:v>6</c:v>
                </c:pt>
                <c:pt idx="3">
                  <c:v>9</c:v>
                </c:pt>
                <c:pt idx="4">
                  <c:v>12</c:v>
                </c:pt>
                <c:pt idx="5">
                  <c:v>15</c:v>
                </c:pt>
                <c:pt idx="6">
                  <c:v>18</c:v>
                </c:pt>
                <c:pt idx="7">
                  <c:v>21</c:v>
                </c:pt>
                <c:pt idx="8">
                  <c:v>24</c:v>
                </c:pt>
                <c:pt idx="9">
                  <c:v>27</c:v>
                </c:pt>
                <c:pt idx="10">
                  <c:v>30</c:v>
                </c:pt>
                <c:pt idx="11">
                  <c:v>33</c:v>
                </c:pt>
                <c:pt idx="12">
                  <c:v>36</c:v>
                </c:pt>
                <c:pt idx="13">
                  <c:v>39</c:v>
                </c:pt>
                <c:pt idx="14">
                  <c:v>42</c:v>
                </c:pt>
                <c:pt idx="15">
                  <c:v>45</c:v>
                </c:pt>
                <c:pt idx="16">
                  <c:v>48</c:v>
                </c:pt>
                <c:pt idx="17">
                  <c:v>51</c:v>
                </c:pt>
                <c:pt idx="18">
                  <c:v>54</c:v>
                </c:pt>
                <c:pt idx="19">
                  <c:v>57</c:v>
                </c:pt>
                <c:pt idx="20">
                  <c:v>60</c:v>
                </c:pt>
                <c:pt idx="21">
                  <c:v>63</c:v>
                </c:pt>
                <c:pt idx="22">
                  <c:v>66</c:v>
                </c:pt>
                <c:pt idx="23">
                  <c:v>69</c:v>
                </c:pt>
                <c:pt idx="24">
                  <c:v>72</c:v>
                </c:pt>
                <c:pt idx="25">
                  <c:v>75</c:v>
                </c:pt>
                <c:pt idx="26">
                  <c:v>78</c:v>
                </c:pt>
                <c:pt idx="27">
                  <c:v>81</c:v>
                </c:pt>
              </c:numCache>
            </c:numRef>
          </c:xVal>
          <c:yVal>
            <c:numRef>
              <c:f>Sheet1!$O$2:$O$29</c:f>
              <c:numCache>
                <c:formatCode>General</c:formatCode>
                <c:ptCount val="28"/>
                <c:pt idx="0">
                  <c:v>1</c:v>
                </c:pt>
                <c:pt idx="1">
                  <c:v>0.98026315789473684</c:v>
                </c:pt>
                <c:pt idx="2">
                  <c:v>0.97368421052631582</c:v>
                </c:pt>
                <c:pt idx="3">
                  <c:v>0.96710526315789469</c:v>
                </c:pt>
                <c:pt idx="4">
                  <c:v>0.84868421052631582</c:v>
                </c:pt>
                <c:pt idx="5">
                  <c:v>0.8125</c:v>
                </c:pt>
                <c:pt idx="6">
                  <c:v>0.72039473684210531</c:v>
                </c:pt>
                <c:pt idx="7">
                  <c:v>0.69736842105263153</c:v>
                </c:pt>
                <c:pt idx="8">
                  <c:v>0.63815789473684215</c:v>
                </c:pt>
                <c:pt idx="9">
                  <c:v>0.5625</c:v>
                </c:pt>
                <c:pt idx="10">
                  <c:v>0.47697368421052633</c:v>
                </c:pt>
                <c:pt idx="11">
                  <c:v>0.42763157894736842</c:v>
                </c:pt>
                <c:pt idx="12">
                  <c:v>0.37828947368421051</c:v>
                </c:pt>
                <c:pt idx="13">
                  <c:v>0.32565789473684209</c:v>
                </c:pt>
                <c:pt idx="14">
                  <c:v>0.28618421052631576</c:v>
                </c:pt>
                <c:pt idx="15">
                  <c:v>0.24671052631578946</c:v>
                </c:pt>
                <c:pt idx="16">
                  <c:v>0.18421052631578946</c:v>
                </c:pt>
                <c:pt idx="17">
                  <c:v>0.14802631578947367</c:v>
                </c:pt>
                <c:pt idx="18">
                  <c:v>0.11513157894736842</c:v>
                </c:pt>
                <c:pt idx="19">
                  <c:v>8.8815789473684209E-2</c:v>
                </c:pt>
                <c:pt idx="20">
                  <c:v>4.9342105263157895E-2</c:v>
                </c:pt>
                <c:pt idx="21">
                  <c:v>3.9473684210526314E-2</c:v>
                </c:pt>
                <c:pt idx="22">
                  <c:v>2.6315789473684209E-2</c:v>
                </c:pt>
                <c:pt idx="23">
                  <c:v>1.3157894736842105E-2</c:v>
                </c:pt>
                <c:pt idx="24">
                  <c:v>9.8684210526315784E-3</c:v>
                </c:pt>
                <c:pt idx="25">
                  <c:v>0</c:v>
                </c:pt>
                <c:pt idx="26">
                  <c:v>0</c:v>
                </c:pt>
                <c:pt idx="27">
                  <c:v>0</c:v>
                </c:pt>
              </c:numCache>
            </c:numRef>
          </c:yVal>
          <c:smooth val="0"/>
        </c:ser>
        <c:dLbls>
          <c:showLegendKey val="0"/>
          <c:showVal val="0"/>
          <c:showCatName val="0"/>
          <c:showSerName val="0"/>
          <c:showPercent val="0"/>
          <c:showBubbleSize val="0"/>
        </c:dLbls>
        <c:axId val="211620352"/>
        <c:axId val="211620928"/>
      </c:scatterChart>
      <c:valAx>
        <c:axId val="211620352"/>
        <c:scaling>
          <c:orientation val="minMax"/>
        </c:scaling>
        <c:delete val="0"/>
        <c:axPos val="b"/>
        <c:title>
          <c:tx>
            <c:rich>
              <a:bodyPr/>
              <a:lstStyle/>
              <a:p>
                <a:pPr>
                  <a:defRPr/>
                </a:pPr>
                <a:r>
                  <a:rPr lang="en-US" sz="1400"/>
                  <a:t>Days</a:t>
                </a:r>
                <a:endParaRPr lang="en-US"/>
              </a:p>
            </c:rich>
          </c:tx>
          <c:layout/>
          <c:overlay val="0"/>
        </c:title>
        <c:numFmt formatCode="General" sourceLinked="1"/>
        <c:majorTickMark val="out"/>
        <c:minorTickMark val="none"/>
        <c:tickLblPos val="nextTo"/>
        <c:crossAx val="211620928"/>
        <c:crosses val="autoZero"/>
        <c:crossBetween val="midCat"/>
      </c:valAx>
      <c:valAx>
        <c:axId val="211620928"/>
        <c:scaling>
          <c:orientation val="minMax"/>
          <c:max val="1"/>
        </c:scaling>
        <c:delete val="0"/>
        <c:axPos val="l"/>
        <c:title>
          <c:tx>
            <c:rich>
              <a:bodyPr rot="-5400000" vert="horz"/>
              <a:lstStyle/>
              <a:p>
                <a:pPr>
                  <a:defRPr/>
                </a:pPr>
                <a:r>
                  <a:rPr lang="en-US" sz="1400"/>
                  <a:t>Survival</a:t>
                </a:r>
                <a:endParaRPr lang="en-US"/>
              </a:p>
            </c:rich>
          </c:tx>
          <c:layout/>
          <c:overlay val="0"/>
        </c:title>
        <c:numFmt formatCode="General" sourceLinked="1"/>
        <c:majorTickMark val="out"/>
        <c:minorTickMark val="none"/>
        <c:tickLblPos val="nextTo"/>
        <c:crossAx val="211620352"/>
        <c:crosses val="autoZero"/>
        <c:crossBetween val="midCat"/>
        <c:majorUnit val="0.1"/>
      </c:valAx>
    </c:plotArea>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F2 female on Normal Diet</a:t>
            </a:r>
          </a:p>
        </c:rich>
      </c:tx>
      <c:layout/>
      <c:overlay val="0"/>
    </c:title>
    <c:autoTitleDeleted val="0"/>
    <c:plotArea>
      <c:layout/>
      <c:scatterChart>
        <c:scatterStyle val="lineMarker"/>
        <c:varyColors val="0"/>
        <c:ser>
          <c:idx val="0"/>
          <c:order val="0"/>
          <c:tx>
            <c:strRef>
              <c:f>Sheet1!$L$1</c:f>
              <c:strCache>
                <c:ptCount val="1"/>
                <c:pt idx="0">
                  <c:v>Normal Diet ancestry</c:v>
                </c:pt>
              </c:strCache>
            </c:strRef>
          </c:tx>
          <c:xVal>
            <c:numRef>
              <c:f>Sheet1!$A$2:$A$29</c:f>
              <c:numCache>
                <c:formatCode>General</c:formatCode>
                <c:ptCount val="28"/>
                <c:pt idx="0">
                  <c:v>0</c:v>
                </c:pt>
                <c:pt idx="1">
                  <c:v>3</c:v>
                </c:pt>
                <c:pt idx="2">
                  <c:v>6</c:v>
                </c:pt>
                <c:pt idx="3">
                  <c:v>9</c:v>
                </c:pt>
                <c:pt idx="4">
                  <c:v>12</c:v>
                </c:pt>
                <c:pt idx="5">
                  <c:v>15</c:v>
                </c:pt>
                <c:pt idx="6">
                  <c:v>18</c:v>
                </c:pt>
                <c:pt idx="7">
                  <c:v>21</c:v>
                </c:pt>
                <c:pt idx="8">
                  <c:v>24</c:v>
                </c:pt>
                <c:pt idx="9">
                  <c:v>27</c:v>
                </c:pt>
                <c:pt idx="10">
                  <c:v>30</c:v>
                </c:pt>
                <c:pt idx="11">
                  <c:v>33</c:v>
                </c:pt>
                <c:pt idx="12">
                  <c:v>36</c:v>
                </c:pt>
                <c:pt idx="13">
                  <c:v>39</c:v>
                </c:pt>
                <c:pt idx="14">
                  <c:v>42</c:v>
                </c:pt>
                <c:pt idx="15">
                  <c:v>45</c:v>
                </c:pt>
                <c:pt idx="16">
                  <c:v>48</c:v>
                </c:pt>
                <c:pt idx="17">
                  <c:v>51</c:v>
                </c:pt>
                <c:pt idx="18">
                  <c:v>54</c:v>
                </c:pt>
                <c:pt idx="19">
                  <c:v>57</c:v>
                </c:pt>
                <c:pt idx="20">
                  <c:v>60</c:v>
                </c:pt>
                <c:pt idx="21">
                  <c:v>63</c:v>
                </c:pt>
                <c:pt idx="22">
                  <c:v>66</c:v>
                </c:pt>
                <c:pt idx="23">
                  <c:v>69</c:v>
                </c:pt>
                <c:pt idx="24">
                  <c:v>72</c:v>
                </c:pt>
                <c:pt idx="25">
                  <c:v>75</c:v>
                </c:pt>
                <c:pt idx="26">
                  <c:v>78</c:v>
                </c:pt>
                <c:pt idx="27">
                  <c:v>81</c:v>
                </c:pt>
              </c:numCache>
            </c:numRef>
          </c:xVal>
          <c:yVal>
            <c:numRef>
              <c:f>Sheet1!$L$2:$L$29</c:f>
              <c:numCache>
                <c:formatCode>General</c:formatCode>
                <c:ptCount val="28"/>
                <c:pt idx="0">
                  <c:v>1</c:v>
                </c:pt>
                <c:pt idx="1">
                  <c:v>0.99344262295081964</c:v>
                </c:pt>
                <c:pt idx="2">
                  <c:v>0.96721311475409832</c:v>
                </c:pt>
                <c:pt idx="3">
                  <c:v>0.95409836065573772</c:v>
                </c:pt>
                <c:pt idx="4">
                  <c:v>0.93770491803278688</c:v>
                </c:pt>
                <c:pt idx="5">
                  <c:v>0.9278688524590164</c:v>
                </c:pt>
                <c:pt idx="6">
                  <c:v>0.89836065573770496</c:v>
                </c:pt>
                <c:pt idx="7">
                  <c:v>0.86557377049180328</c:v>
                </c:pt>
                <c:pt idx="8">
                  <c:v>0.78032786885245897</c:v>
                </c:pt>
                <c:pt idx="9">
                  <c:v>0.72459016393442621</c:v>
                </c:pt>
                <c:pt idx="10">
                  <c:v>0.60327868852459021</c:v>
                </c:pt>
                <c:pt idx="11">
                  <c:v>0.47540983606557374</c:v>
                </c:pt>
                <c:pt idx="12">
                  <c:v>0.29836065573770493</c:v>
                </c:pt>
                <c:pt idx="13">
                  <c:v>0.24590163934426229</c:v>
                </c:pt>
                <c:pt idx="14">
                  <c:v>0.16393442622950818</c:v>
                </c:pt>
                <c:pt idx="15">
                  <c:v>0.13770491803278689</c:v>
                </c:pt>
                <c:pt idx="16">
                  <c:v>6.2295081967213117E-2</c:v>
                </c:pt>
                <c:pt idx="17">
                  <c:v>4.9180327868852458E-2</c:v>
                </c:pt>
                <c:pt idx="18">
                  <c:v>4.5901639344262293E-2</c:v>
                </c:pt>
                <c:pt idx="19">
                  <c:v>2.6229508196721311E-2</c:v>
                </c:pt>
                <c:pt idx="20">
                  <c:v>6.5573770491803279E-3</c:v>
                </c:pt>
                <c:pt idx="21">
                  <c:v>6.5573770491803279E-3</c:v>
                </c:pt>
                <c:pt idx="22">
                  <c:v>6.5573770491803279E-3</c:v>
                </c:pt>
                <c:pt idx="23">
                  <c:v>3.2786885245901639E-3</c:v>
                </c:pt>
                <c:pt idx="24">
                  <c:v>0</c:v>
                </c:pt>
                <c:pt idx="25">
                  <c:v>0</c:v>
                </c:pt>
                <c:pt idx="26">
                  <c:v>0</c:v>
                </c:pt>
                <c:pt idx="27">
                  <c:v>0</c:v>
                </c:pt>
              </c:numCache>
            </c:numRef>
          </c:yVal>
          <c:smooth val="0"/>
        </c:ser>
        <c:ser>
          <c:idx val="1"/>
          <c:order val="1"/>
          <c:tx>
            <c:strRef>
              <c:f>Sheet1!$P$1</c:f>
              <c:strCache>
                <c:ptCount val="1"/>
                <c:pt idx="0">
                  <c:v>S_female</c:v>
                </c:pt>
              </c:strCache>
            </c:strRef>
          </c:tx>
          <c:xVal>
            <c:numRef>
              <c:f>Sheet1!$A$2:$A$29</c:f>
              <c:numCache>
                <c:formatCode>General</c:formatCode>
                <c:ptCount val="28"/>
                <c:pt idx="0">
                  <c:v>0</c:v>
                </c:pt>
                <c:pt idx="1">
                  <c:v>3</c:v>
                </c:pt>
                <c:pt idx="2">
                  <c:v>6</c:v>
                </c:pt>
                <c:pt idx="3">
                  <c:v>9</c:v>
                </c:pt>
                <c:pt idx="4">
                  <c:v>12</c:v>
                </c:pt>
                <c:pt idx="5">
                  <c:v>15</c:v>
                </c:pt>
                <c:pt idx="6">
                  <c:v>18</c:v>
                </c:pt>
                <c:pt idx="7">
                  <c:v>21</c:v>
                </c:pt>
                <c:pt idx="8">
                  <c:v>24</c:v>
                </c:pt>
                <c:pt idx="9">
                  <c:v>27</c:v>
                </c:pt>
                <c:pt idx="10">
                  <c:v>30</c:v>
                </c:pt>
                <c:pt idx="11">
                  <c:v>33</c:v>
                </c:pt>
                <c:pt idx="12">
                  <c:v>36</c:v>
                </c:pt>
                <c:pt idx="13">
                  <c:v>39</c:v>
                </c:pt>
                <c:pt idx="14">
                  <c:v>42</c:v>
                </c:pt>
                <c:pt idx="15">
                  <c:v>45</c:v>
                </c:pt>
                <c:pt idx="16">
                  <c:v>48</c:v>
                </c:pt>
                <c:pt idx="17">
                  <c:v>51</c:v>
                </c:pt>
                <c:pt idx="18">
                  <c:v>54</c:v>
                </c:pt>
                <c:pt idx="19">
                  <c:v>57</c:v>
                </c:pt>
                <c:pt idx="20">
                  <c:v>60</c:v>
                </c:pt>
                <c:pt idx="21">
                  <c:v>63</c:v>
                </c:pt>
                <c:pt idx="22">
                  <c:v>66</c:v>
                </c:pt>
                <c:pt idx="23">
                  <c:v>69</c:v>
                </c:pt>
                <c:pt idx="24">
                  <c:v>72</c:v>
                </c:pt>
                <c:pt idx="25">
                  <c:v>75</c:v>
                </c:pt>
                <c:pt idx="26">
                  <c:v>78</c:v>
                </c:pt>
                <c:pt idx="27">
                  <c:v>81</c:v>
                </c:pt>
              </c:numCache>
            </c:numRef>
          </c:xVal>
          <c:yVal>
            <c:numRef>
              <c:f>Sheet1!$P$2:$P$29</c:f>
              <c:numCache>
                <c:formatCode>General</c:formatCode>
                <c:ptCount val="28"/>
                <c:pt idx="0">
                  <c:v>1</c:v>
                </c:pt>
                <c:pt idx="1">
                  <c:v>0.99342105263157898</c:v>
                </c:pt>
                <c:pt idx="2">
                  <c:v>0.98355263157894735</c:v>
                </c:pt>
                <c:pt idx="3">
                  <c:v>0.96381578947368418</c:v>
                </c:pt>
                <c:pt idx="4">
                  <c:v>0.95723684210526316</c:v>
                </c:pt>
                <c:pt idx="5">
                  <c:v>0.95065789473684215</c:v>
                </c:pt>
                <c:pt idx="6">
                  <c:v>0.89802631578947367</c:v>
                </c:pt>
                <c:pt idx="7">
                  <c:v>0.85526315789473684</c:v>
                </c:pt>
                <c:pt idx="8">
                  <c:v>0.72697368421052633</c:v>
                </c:pt>
                <c:pt idx="9">
                  <c:v>0.61842105263157898</c:v>
                </c:pt>
                <c:pt idx="10">
                  <c:v>0.48684210526315791</c:v>
                </c:pt>
                <c:pt idx="11">
                  <c:v>0.33223684210526316</c:v>
                </c:pt>
                <c:pt idx="12">
                  <c:v>0.15789473684210525</c:v>
                </c:pt>
                <c:pt idx="13">
                  <c:v>0.10855263157894737</c:v>
                </c:pt>
                <c:pt idx="14">
                  <c:v>4.9342105263157895E-2</c:v>
                </c:pt>
                <c:pt idx="15">
                  <c:v>1.3157894736842105E-2</c:v>
                </c:pt>
                <c:pt idx="16">
                  <c:v>6.5789473684210523E-3</c:v>
                </c:pt>
                <c:pt idx="17">
                  <c:v>3.2894736842105261E-3</c:v>
                </c:pt>
                <c:pt idx="18">
                  <c:v>3.2894736842105261E-3</c:v>
                </c:pt>
                <c:pt idx="19">
                  <c:v>3.2894736842105261E-3</c:v>
                </c:pt>
                <c:pt idx="20">
                  <c:v>3.2894736842105261E-3</c:v>
                </c:pt>
                <c:pt idx="21">
                  <c:v>3.2894736842105261E-3</c:v>
                </c:pt>
                <c:pt idx="22">
                  <c:v>0</c:v>
                </c:pt>
                <c:pt idx="23">
                  <c:v>0</c:v>
                </c:pt>
                <c:pt idx="24">
                  <c:v>0</c:v>
                </c:pt>
                <c:pt idx="25">
                  <c:v>0</c:v>
                </c:pt>
                <c:pt idx="26">
                  <c:v>0</c:v>
                </c:pt>
                <c:pt idx="27">
                  <c:v>0</c:v>
                </c:pt>
              </c:numCache>
            </c:numRef>
          </c:yVal>
          <c:smooth val="0"/>
        </c:ser>
        <c:dLbls>
          <c:showLegendKey val="0"/>
          <c:showVal val="0"/>
          <c:showCatName val="0"/>
          <c:showSerName val="0"/>
          <c:showPercent val="0"/>
          <c:showBubbleSize val="0"/>
        </c:dLbls>
        <c:axId val="211622656"/>
        <c:axId val="211623232"/>
      </c:scatterChart>
      <c:valAx>
        <c:axId val="211622656"/>
        <c:scaling>
          <c:orientation val="minMax"/>
        </c:scaling>
        <c:delete val="0"/>
        <c:axPos val="b"/>
        <c:title>
          <c:tx>
            <c:rich>
              <a:bodyPr/>
              <a:lstStyle/>
              <a:p>
                <a:pPr>
                  <a:defRPr/>
                </a:pPr>
                <a:r>
                  <a:rPr lang="en-US" sz="1400"/>
                  <a:t>Days</a:t>
                </a:r>
                <a:endParaRPr lang="en-US"/>
              </a:p>
            </c:rich>
          </c:tx>
          <c:layout/>
          <c:overlay val="0"/>
        </c:title>
        <c:numFmt formatCode="General" sourceLinked="1"/>
        <c:majorTickMark val="out"/>
        <c:minorTickMark val="none"/>
        <c:tickLblPos val="nextTo"/>
        <c:crossAx val="211623232"/>
        <c:crosses val="autoZero"/>
        <c:crossBetween val="midCat"/>
      </c:valAx>
      <c:valAx>
        <c:axId val="211623232"/>
        <c:scaling>
          <c:orientation val="minMax"/>
          <c:max val="1"/>
        </c:scaling>
        <c:delete val="0"/>
        <c:axPos val="l"/>
        <c:title>
          <c:tx>
            <c:rich>
              <a:bodyPr rot="-5400000" vert="horz"/>
              <a:lstStyle/>
              <a:p>
                <a:pPr>
                  <a:defRPr/>
                </a:pPr>
                <a:r>
                  <a:rPr lang="en-US" sz="1400"/>
                  <a:t>Survival</a:t>
                </a:r>
                <a:endParaRPr lang="en-US"/>
              </a:p>
            </c:rich>
          </c:tx>
          <c:layout/>
          <c:overlay val="0"/>
        </c:title>
        <c:numFmt formatCode="General" sourceLinked="1"/>
        <c:majorTickMark val="out"/>
        <c:minorTickMark val="none"/>
        <c:tickLblPos val="nextTo"/>
        <c:crossAx val="211622656"/>
        <c:crosses val="autoZero"/>
        <c:crossBetween val="midCat"/>
        <c:majorUnit val="0.1"/>
      </c:valAx>
    </c:plotArea>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F2 female on HS Diet</a:t>
            </a:r>
          </a:p>
        </c:rich>
      </c:tx>
      <c:layout/>
      <c:overlay val="0"/>
    </c:title>
    <c:autoTitleDeleted val="0"/>
    <c:plotArea>
      <c:layout/>
      <c:scatterChart>
        <c:scatterStyle val="lineMarker"/>
        <c:varyColors val="0"/>
        <c:ser>
          <c:idx val="0"/>
          <c:order val="0"/>
          <c:tx>
            <c:strRef>
              <c:f>Sheet1!$M$1</c:f>
              <c:strCache>
                <c:ptCount val="1"/>
                <c:pt idx="0">
                  <c:v>Normal Diet ancestry</c:v>
                </c:pt>
              </c:strCache>
            </c:strRef>
          </c:tx>
          <c:xVal>
            <c:numRef>
              <c:f>Sheet1!$A$2:$A$29</c:f>
              <c:numCache>
                <c:formatCode>General</c:formatCode>
                <c:ptCount val="28"/>
                <c:pt idx="0">
                  <c:v>0</c:v>
                </c:pt>
                <c:pt idx="1">
                  <c:v>3</c:v>
                </c:pt>
                <c:pt idx="2">
                  <c:v>6</c:v>
                </c:pt>
                <c:pt idx="3">
                  <c:v>9</c:v>
                </c:pt>
                <c:pt idx="4">
                  <c:v>12</c:v>
                </c:pt>
                <c:pt idx="5">
                  <c:v>15</c:v>
                </c:pt>
                <c:pt idx="6">
                  <c:v>18</c:v>
                </c:pt>
                <c:pt idx="7">
                  <c:v>21</c:v>
                </c:pt>
                <c:pt idx="8">
                  <c:v>24</c:v>
                </c:pt>
                <c:pt idx="9">
                  <c:v>27</c:v>
                </c:pt>
                <c:pt idx="10">
                  <c:v>30</c:v>
                </c:pt>
                <c:pt idx="11">
                  <c:v>33</c:v>
                </c:pt>
                <c:pt idx="12">
                  <c:v>36</c:v>
                </c:pt>
                <c:pt idx="13">
                  <c:v>39</c:v>
                </c:pt>
                <c:pt idx="14">
                  <c:v>42</c:v>
                </c:pt>
                <c:pt idx="15">
                  <c:v>45</c:v>
                </c:pt>
                <c:pt idx="16">
                  <c:v>48</c:v>
                </c:pt>
                <c:pt idx="17">
                  <c:v>51</c:v>
                </c:pt>
                <c:pt idx="18">
                  <c:v>54</c:v>
                </c:pt>
                <c:pt idx="19">
                  <c:v>57</c:v>
                </c:pt>
                <c:pt idx="20">
                  <c:v>60</c:v>
                </c:pt>
                <c:pt idx="21">
                  <c:v>63</c:v>
                </c:pt>
                <c:pt idx="22">
                  <c:v>66</c:v>
                </c:pt>
                <c:pt idx="23">
                  <c:v>69</c:v>
                </c:pt>
                <c:pt idx="24">
                  <c:v>72</c:v>
                </c:pt>
                <c:pt idx="25">
                  <c:v>75</c:v>
                </c:pt>
                <c:pt idx="26">
                  <c:v>78</c:v>
                </c:pt>
                <c:pt idx="27">
                  <c:v>81</c:v>
                </c:pt>
              </c:numCache>
            </c:numRef>
          </c:xVal>
          <c:yVal>
            <c:numRef>
              <c:f>Sheet1!$M$2:$M$29</c:f>
              <c:numCache>
                <c:formatCode>General</c:formatCode>
                <c:ptCount val="28"/>
                <c:pt idx="0">
                  <c:v>1</c:v>
                </c:pt>
                <c:pt idx="1">
                  <c:v>0.99677419354838714</c:v>
                </c:pt>
                <c:pt idx="2">
                  <c:v>0.97419354838709682</c:v>
                </c:pt>
                <c:pt idx="3">
                  <c:v>0.97096774193548385</c:v>
                </c:pt>
                <c:pt idx="4">
                  <c:v>0.96129032258064517</c:v>
                </c:pt>
                <c:pt idx="5">
                  <c:v>0.95161290322580649</c:v>
                </c:pt>
                <c:pt idx="6">
                  <c:v>0.92903225806451617</c:v>
                </c:pt>
                <c:pt idx="7">
                  <c:v>0.89032258064516134</c:v>
                </c:pt>
                <c:pt idx="8">
                  <c:v>0.83870967741935487</c:v>
                </c:pt>
                <c:pt idx="9">
                  <c:v>0.76129032258064511</c:v>
                </c:pt>
                <c:pt idx="10">
                  <c:v>0.67419354838709677</c:v>
                </c:pt>
                <c:pt idx="11">
                  <c:v>0.58064516129032262</c:v>
                </c:pt>
                <c:pt idx="12">
                  <c:v>0.43548387096774194</c:v>
                </c:pt>
                <c:pt idx="13">
                  <c:v>0.31612903225806449</c:v>
                </c:pt>
                <c:pt idx="14">
                  <c:v>0.18709677419354839</c:v>
                </c:pt>
                <c:pt idx="15">
                  <c:v>0.1</c:v>
                </c:pt>
                <c:pt idx="16">
                  <c:v>4.1935483870967745E-2</c:v>
                </c:pt>
                <c:pt idx="17">
                  <c:v>1.935483870967742E-2</c:v>
                </c:pt>
                <c:pt idx="18">
                  <c:v>6.4516129032258064E-3</c:v>
                </c:pt>
                <c:pt idx="19">
                  <c:v>0</c:v>
                </c:pt>
                <c:pt idx="20">
                  <c:v>0</c:v>
                </c:pt>
                <c:pt idx="21">
                  <c:v>0</c:v>
                </c:pt>
                <c:pt idx="22">
                  <c:v>0</c:v>
                </c:pt>
                <c:pt idx="23">
                  <c:v>0</c:v>
                </c:pt>
                <c:pt idx="24">
                  <c:v>0</c:v>
                </c:pt>
                <c:pt idx="25">
                  <c:v>0</c:v>
                </c:pt>
                <c:pt idx="26">
                  <c:v>0</c:v>
                </c:pt>
                <c:pt idx="27">
                  <c:v>0</c:v>
                </c:pt>
              </c:numCache>
            </c:numRef>
          </c:yVal>
          <c:smooth val="0"/>
        </c:ser>
        <c:ser>
          <c:idx val="1"/>
          <c:order val="1"/>
          <c:tx>
            <c:strRef>
              <c:f>Sheet1!$Q$1</c:f>
              <c:strCache>
                <c:ptCount val="1"/>
                <c:pt idx="0">
                  <c:v>T_female</c:v>
                </c:pt>
              </c:strCache>
            </c:strRef>
          </c:tx>
          <c:xVal>
            <c:numRef>
              <c:f>Sheet1!$A$2:$A$29</c:f>
              <c:numCache>
                <c:formatCode>General</c:formatCode>
                <c:ptCount val="28"/>
                <c:pt idx="0">
                  <c:v>0</c:v>
                </c:pt>
                <c:pt idx="1">
                  <c:v>3</c:v>
                </c:pt>
                <c:pt idx="2">
                  <c:v>6</c:v>
                </c:pt>
                <c:pt idx="3">
                  <c:v>9</c:v>
                </c:pt>
                <c:pt idx="4">
                  <c:v>12</c:v>
                </c:pt>
                <c:pt idx="5">
                  <c:v>15</c:v>
                </c:pt>
                <c:pt idx="6">
                  <c:v>18</c:v>
                </c:pt>
                <c:pt idx="7">
                  <c:v>21</c:v>
                </c:pt>
                <c:pt idx="8">
                  <c:v>24</c:v>
                </c:pt>
                <c:pt idx="9">
                  <c:v>27</c:v>
                </c:pt>
                <c:pt idx="10">
                  <c:v>30</c:v>
                </c:pt>
                <c:pt idx="11">
                  <c:v>33</c:v>
                </c:pt>
                <c:pt idx="12">
                  <c:v>36</c:v>
                </c:pt>
                <c:pt idx="13">
                  <c:v>39</c:v>
                </c:pt>
                <c:pt idx="14">
                  <c:v>42</c:v>
                </c:pt>
                <c:pt idx="15">
                  <c:v>45</c:v>
                </c:pt>
                <c:pt idx="16">
                  <c:v>48</c:v>
                </c:pt>
                <c:pt idx="17">
                  <c:v>51</c:v>
                </c:pt>
                <c:pt idx="18">
                  <c:v>54</c:v>
                </c:pt>
                <c:pt idx="19">
                  <c:v>57</c:v>
                </c:pt>
                <c:pt idx="20">
                  <c:v>60</c:v>
                </c:pt>
                <c:pt idx="21">
                  <c:v>63</c:v>
                </c:pt>
                <c:pt idx="22">
                  <c:v>66</c:v>
                </c:pt>
                <c:pt idx="23">
                  <c:v>69</c:v>
                </c:pt>
                <c:pt idx="24">
                  <c:v>72</c:v>
                </c:pt>
                <c:pt idx="25">
                  <c:v>75</c:v>
                </c:pt>
                <c:pt idx="26">
                  <c:v>78</c:v>
                </c:pt>
                <c:pt idx="27">
                  <c:v>81</c:v>
                </c:pt>
              </c:numCache>
            </c:numRef>
          </c:xVal>
          <c:yVal>
            <c:numRef>
              <c:f>Sheet1!$Q$2:$Q$29</c:f>
              <c:numCache>
                <c:formatCode>General</c:formatCode>
                <c:ptCount val="28"/>
                <c:pt idx="0">
                  <c:v>1</c:v>
                </c:pt>
                <c:pt idx="1">
                  <c:v>0.9836601307189542</c:v>
                </c:pt>
                <c:pt idx="2">
                  <c:v>0.98039215686274506</c:v>
                </c:pt>
                <c:pt idx="3">
                  <c:v>0.97712418300653592</c:v>
                </c:pt>
                <c:pt idx="4">
                  <c:v>0.97058823529411764</c:v>
                </c:pt>
                <c:pt idx="5">
                  <c:v>0.9673202614379085</c:v>
                </c:pt>
                <c:pt idx="6">
                  <c:v>0.94117647058823528</c:v>
                </c:pt>
                <c:pt idx="7">
                  <c:v>0.86274509803921573</c:v>
                </c:pt>
                <c:pt idx="8">
                  <c:v>0.73202614379084963</c:v>
                </c:pt>
                <c:pt idx="9">
                  <c:v>0.60457516339869277</c:v>
                </c:pt>
                <c:pt idx="10">
                  <c:v>0.51960784313725494</c:v>
                </c:pt>
                <c:pt idx="11">
                  <c:v>0.45751633986928103</c:v>
                </c:pt>
                <c:pt idx="12">
                  <c:v>0.37254901960784315</c:v>
                </c:pt>
                <c:pt idx="13">
                  <c:v>0.29411764705882354</c:v>
                </c:pt>
                <c:pt idx="14">
                  <c:v>0.21895424836601307</c:v>
                </c:pt>
                <c:pt idx="15">
                  <c:v>0.1437908496732026</c:v>
                </c:pt>
                <c:pt idx="16">
                  <c:v>5.5555555555555552E-2</c:v>
                </c:pt>
                <c:pt idx="17">
                  <c:v>3.9215686274509803E-2</c:v>
                </c:pt>
                <c:pt idx="18">
                  <c:v>1.3071895424836602E-2</c:v>
                </c:pt>
                <c:pt idx="19">
                  <c:v>6.5359477124183009E-3</c:v>
                </c:pt>
                <c:pt idx="20">
                  <c:v>3.2679738562091504E-3</c:v>
                </c:pt>
                <c:pt idx="21">
                  <c:v>0</c:v>
                </c:pt>
                <c:pt idx="22">
                  <c:v>0</c:v>
                </c:pt>
                <c:pt idx="23">
                  <c:v>0</c:v>
                </c:pt>
                <c:pt idx="24">
                  <c:v>0</c:v>
                </c:pt>
                <c:pt idx="25">
                  <c:v>0</c:v>
                </c:pt>
                <c:pt idx="26">
                  <c:v>0</c:v>
                </c:pt>
                <c:pt idx="27">
                  <c:v>0</c:v>
                </c:pt>
              </c:numCache>
            </c:numRef>
          </c:yVal>
          <c:smooth val="0"/>
        </c:ser>
        <c:dLbls>
          <c:showLegendKey val="0"/>
          <c:showVal val="0"/>
          <c:showCatName val="0"/>
          <c:showSerName val="0"/>
          <c:showPercent val="0"/>
          <c:showBubbleSize val="0"/>
        </c:dLbls>
        <c:axId val="211657856"/>
        <c:axId val="211658432"/>
      </c:scatterChart>
      <c:valAx>
        <c:axId val="211657856"/>
        <c:scaling>
          <c:orientation val="minMax"/>
        </c:scaling>
        <c:delete val="0"/>
        <c:axPos val="b"/>
        <c:title>
          <c:tx>
            <c:rich>
              <a:bodyPr/>
              <a:lstStyle/>
              <a:p>
                <a:pPr>
                  <a:defRPr/>
                </a:pPr>
                <a:r>
                  <a:rPr lang="en-US" sz="1400"/>
                  <a:t>Days</a:t>
                </a:r>
              </a:p>
            </c:rich>
          </c:tx>
          <c:layout/>
          <c:overlay val="0"/>
        </c:title>
        <c:numFmt formatCode="General" sourceLinked="1"/>
        <c:majorTickMark val="out"/>
        <c:minorTickMark val="none"/>
        <c:tickLblPos val="nextTo"/>
        <c:crossAx val="211658432"/>
        <c:crosses val="autoZero"/>
        <c:crossBetween val="midCat"/>
      </c:valAx>
      <c:valAx>
        <c:axId val="211658432"/>
        <c:scaling>
          <c:orientation val="minMax"/>
          <c:max val="1"/>
        </c:scaling>
        <c:delete val="0"/>
        <c:axPos val="l"/>
        <c:title>
          <c:tx>
            <c:rich>
              <a:bodyPr rot="-5400000" vert="horz"/>
              <a:lstStyle/>
              <a:p>
                <a:pPr>
                  <a:defRPr/>
                </a:pPr>
                <a:r>
                  <a:rPr lang="en-US" sz="1400"/>
                  <a:t>Survival</a:t>
                </a:r>
                <a:endParaRPr lang="en-US"/>
              </a:p>
            </c:rich>
          </c:tx>
          <c:layout/>
          <c:overlay val="0"/>
        </c:title>
        <c:numFmt formatCode="General" sourceLinked="1"/>
        <c:majorTickMark val="out"/>
        <c:minorTickMark val="none"/>
        <c:tickLblPos val="nextTo"/>
        <c:crossAx val="211657856"/>
        <c:crosses val="autoZero"/>
        <c:crossBetween val="midCat"/>
        <c:majorUnit val="0.1"/>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spPr>
            <a:solidFill>
              <a:schemeClr val="accent4">
                <a:lumMod val="60000"/>
                <a:lumOff val="40000"/>
              </a:schemeClr>
            </a:solidFill>
          </c:spPr>
          <c:invertIfNegative val="0"/>
          <c:dPt>
            <c:idx val="0"/>
            <c:invertIfNegative val="0"/>
            <c:bubble3D val="0"/>
            <c:spPr>
              <a:solidFill>
                <a:srgbClr val="D99694">
                  <a:alpha val="69804"/>
                </a:srgbClr>
              </a:solidFill>
            </c:spPr>
          </c:dPt>
          <c:dPt>
            <c:idx val="1"/>
            <c:invertIfNegative val="0"/>
            <c:bubble3D val="0"/>
            <c:spPr>
              <a:solidFill>
                <a:srgbClr val="D99694">
                  <a:alpha val="69804"/>
                </a:srgbClr>
              </a:solidFill>
            </c:spPr>
          </c:dPt>
          <c:dPt>
            <c:idx val="2"/>
            <c:invertIfNegative val="0"/>
            <c:bubble3D val="0"/>
            <c:spPr>
              <a:solidFill>
                <a:srgbClr val="D99694">
                  <a:alpha val="69804"/>
                </a:srgbClr>
              </a:solidFill>
            </c:spPr>
          </c:dPt>
          <c:dPt>
            <c:idx val="3"/>
            <c:invertIfNegative val="0"/>
            <c:bubble3D val="0"/>
            <c:spPr>
              <a:solidFill>
                <a:srgbClr val="D99694">
                  <a:alpha val="69804"/>
                </a:srgbClr>
              </a:solidFill>
            </c:spPr>
          </c:dPt>
          <c:dPt>
            <c:idx val="4"/>
            <c:invertIfNegative val="0"/>
            <c:bubble3D val="0"/>
            <c:spPr>
              <a:solidFill>
                <a:srgbClr val="D99694">
                  <a:alpha val="69804"/>
                </a:srgbClr>
              </a:solidFill>
            </c:spPr>
          </c:dPt>
          <c:dPt>
            <c:idx val="5"/>
            <c:invertIfNegative val="0"/>
            <c:bubble3D val="0"/>
            <c:spPr>
              <a:solidFill>
                <a:srgbClr val="D99694">
                  <a:alpha val="69804"/>
                </a:srgbClr>
              </a:solidFill>
            </c:spPr>
          </c:dPt>
          <c:dPt>
            <c:idx val="7"/>
            <c:invertIfNegative val="0"/>
            <c:bubble3D val="0"/>
            <c:spPr>
              <a:solidFill>
                <a:srgbClr val="B3A2C7">
                  <a:alpha val="69804"/>
                </a:srgbClr>
              </a:solidFill>
            </c:spPr>
          </c:dPt>
          <c:dPt>
            <c:idx val="8"/>
            <c:invertIfNegative val="0"/>
            <c:bubble3D val="0"/>
            <c:spPr>
              <a:solidFill>
                <a:srgbClr val="B3A2C7">
                  <a:alpha val="69804"/>
                </a:srgbClr>
              </a:solidFill>
            </c:spPr>
          </c:dPt>
          <c:dPt>
            <c:idx val="9"/>
            <c:invertIfNegative val="0"/>
            <c:bubble3D val="0"/>
            <c:spPr>
              <a:solidFill>
                <a:srgbClr val="B3A2C7">
                  <a:alpha val="69804"/>
                </a:srgbClr>
              </a:solidFill>
            </c:spPr>
          </c:dPt>
          <c:dPt>
            <c:idx val="10"/>
            <c:invertIfNegative val="0"/>
            <c:bubble3D val="0"/>
            <c:spPr>
              <a:solidFill>
                <a:srgbClr val="B3A2C7">
                  <a:alpha val="69804"/>
                </a:srgbClr>
              </a:solidFill>
            </c:spPr>
          </c:dPt>
          <c:cat>
            <c:strRef>
              <c:f>Sheet4!$A$3:$A$13</c:f>
              <c:strCache>
                <c:ptCount val="11"/>
                <c:pt idx="0">
                  <c:v>glycogen biosynthetic process </c:v>
                </c:pt>
                <c:pt idx="1">
                  <c:v>triglyceride biosynthetic process </c:v>
                </c:pt>
                <c:pt idx="2">
                  <c:v>glucose metabolic process </c:v>
                </c:pt>
                <c:pt idx="3">
                  <c:v>response to sucrose </c:v>
                </c:pt>
                <c:pt idx="4">
                  <c:v>fatty acid metabolic process </c:v>
                </c:pt>
                <c:pt idx="5">
                  <c:v>lipid metabolic process </c:v>
                </c:pt>
                <c:pt idx="7">
                  <c:v>extracellular vesicle </c:v>
                </c:pt>
                <c:pt idx="8">
                  <c:v>extracellular exosome </c:v>
                </c:pt>
                <c:pt idx="9">
                  <c:v>extracellular organelle </c:v>
                </c:pt>
                <c:pt idx="10">
                  <c:v>extracellular region </c:v>
                </c:pt>
              </c:strCache>
            </c:strRef>
          </c:cat>
          <c:val>
            <c:numRef>
              <c:f>Sheet4!$B$3:$B$13</c:f>
              <c:numCache>
                <c:formatCode>General</c:formatCode>
                <c:ptCount val="11"/>
                <c:pt idx="0">
                  <c:v>3.1135092748275279</c:v>
                </c:pt>
                <c:pt idx="1">
                  <c:v>1.756961951313706</c:v>
                </c:pt>
                <c:pt idx="2">
                  <c:v>2.3242216583259276</c:v>
                </c:pt>
                <c:pt idx="3">
                  <c:v>1.7235381958267559</c:v>
                </c:pt>
                <c:pt idx="4">
                  <c:v>2.0282604091122187</c:v>
                </c:pt>
                <c:pt idx="5">
                  <c:v>4.9706162223147903</c:v>
                </c:pt>
                <c:pt idx="7">
                  <c:v>2.0447934624580602</c:v>
                </c:pt>
                <c:pt idx="8">
                  <c:v>2.0447934624580602</c:v>
                </c:pt>
                <c:pt idx="9">
                  <c:v>2.0447934624580602</c:v>
                </c:pt>
                <c:pt idx="10">
                  <c:v>2.7986028756795487</c:v>
                </c:pt>
              </c:numCache>
            </c:numRef>
          </c:val>
        </c:ser>
        <c:dLbls>
          <c:showLegendKey val="0"/>
          <c:showVal val="0"/>
          <c:showCatName val="0"/>
          <c:showSerName val="0"/>
          <c:showPercent val="0"/>
          <c:showBubbleSize val="0"/>
        </c:dLbls>
        <c:gapWidth val="51"/>
        <c:axId val="210757120"/>
        <c:axId val="226879744"/>
      </c:barChart>
      <c:catAx>
        <c:axId val="210757120"/>
        <c:scaling>
          <c:orientation val="minMax"/>
        </c:scaling>
        <c:delete val="0"/>
        <c:axPos val="l"/>
        <c:majorTickMark val="out"/>
        <c:minorTickMark val="none"/>
        <c:tickLblPos val="nextTo"/>
        <c:txPr>
          <a:bodyPr/>
          <a:lstStyle/>
          <a:p>
            <a:pPr>
              <a:defRPr sz="2000" baseline="0">
                <a:latin typeface="Times New Roman" pitchFamily="18" charset="0"/>
                <a:cs typeface="Times New Roman" pitchFamily="18" charset="0"/>
              </a:defRPr>
            </a:pPr>
            <a:endParaRPr lang="en-US"/>
          </a:p>
        </c:txPr>
        <c:crossAx val="226879744"/>
        <c:crosses val="autoZero"/>
        <c:auto val="1"/>
        <c:lblAlgn val="ctr"/>
        <c:lblOffset val="100"/>
        <c:noMultiLvlLbl val="0"/>
      </c:catAx>
      <c:valAx>
        <c:axId val="226879744"/>
        <c:scaling>
          <c:orientation val="minMax"/>
          <c:min val="1"/>
        </c:scaling>
        <c:delete val="0"/>
        <c:axPos val="b"/>
        <c:numFmt formatCode="General" sourceLinked="1"/>
        <c:majorTickMark val="out"/>
        <c:minorTickMark val="none"/>
        <c:tickLblPos val="nextTo"/>
        <c:txPr>
          <a:bodyPr/>
          <a:lstStyle/>
          <a:p>
            <a:pPr>
              <a:defRPr sz="2000" baseline="0"/>
            </a:pPr>
            <a:endParaRPr lang="en-US"/>
          </a:p>
        </c:txPr>
        <c:crossAx val="210757120"/>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spPr>
            <a:solidFill>
              <a:srgbClr val="8064A2">
                <a:lumMod val="60000"/>
                <a:lumOff val="40000"/>
              </a:srgbClr>
            </a:solidFill>
          </c:spPr>
          <c:invertIfNegative val="0"/>
          <c:dPt>
            <c:idx val="0"/>
            <c:invertIfNegative val="0"/>
            <c:bubble3D val="0"/>
            <c:spPr>
              <a:solidFill>
                <a:srgbClr val="D99694">
                  <a:alpha val="69804"/>
                </a:srgbClr>
              </a:solidFill>
            </c:spPr>
          </c:dPt>
          <c:dPt>
            <c:idx val="1"/>
            <c:invertIfNegative val="0"/>
            <c:bubble3D val="0"/>
            <c:spPr>
              <a:solidFill>
                <a:srgbClr val="D99694">
                  <a:alpha val="69804"/>
                </a:srgbClr>
              </a:solidFill>
            </c:spPr>
          </c:dPt>
          <c:dPt>
            <c:idx val="2"/>
            <c:invertIfNegative val="0"/>
            <c:bubble3D val="0"/>
            <c:spPr>
              <a:solidFill>
                <a:srgbClr val="D99694">
                  <a:alpha val="69804"/>
                </a:srgbClr>
              </a:solidFill>
            </c:spPr>
          </c:dPt>
          <c:dPt>
            <c:idx val="3"/>
            <c:invertIfNegative val="0"/>
            <c:bubble3D val="0"/>
            <c:spPr>
              <a:solidFill>
                <a:srgbClr val="D99694">
                  <a:alpha val="69804"/>
                </a:srgbClr>
              </a:solidFill>
            </c:spPr>
          </c:dPt>
          <c:dPt>
            <c:idx val="4"/>
            <c:invertIfNegative val="0"/>
            <c:bubble3D val="0"/>
            <c:spPr>
              <a:solidFill>
                <a:srgbClr val="D99694">
                  <a:alpha val="69804"/>
                </a:srgbClr>
              </a:solidFill>
            </c:spPr>
          </c:dPt>
          <c:dPt>
            <c:idx val="5"/>
            <c:invertIfNegative val="0"/>
            <c:bubble3D val="0"/>
            <c:spPr>
              <a:solidFill>
                <a:srgbClr val="D99694">
                  <a:alpha val="69804"/>
                </a:srgbClr>
              </a:solidFill>
            </c:spPr>
          </c:dPt>
          <c:dPt>
            <c:idx val="7"/>
            <c:invertIfNegative val="0"/>
            <c:bubble3D val="0"/>
            <c:spPr>
              <a:solidFill>
                <a:srgbClr val="B3A2C7">
                  <a:alpha val="69804"/>
                </a:srgbClr>
              </a:solidFill>
            </c:spPr>
          </c:dPt>
          <c:dPt>
            <c:idx val="8"/>
            <c:invertIfNegative val="0"/>
            <c:bubble3D val="0"/>
            <c:spPr>
              <a:solidFill>
                <a:srgbClr val="B3A2C7">
                  <a:alpha val="69804"/>
                </a:srgbClr>
              </a:solidFill>
            </c:spPr>
          </c:dPt>
          <c:dPt>
            <c:idx val="9"/>
            <c:invertIfNegative val="0"/>
            <c:bubble3D val="0"/>
            <c:spPr>
              <a:solidFill>
                <a:srgbClr val="B3A2C7">
                  <a:alpha val="69804"/>
                </a:srgbClr>
              </a:solidFill>
            </c:spPr>
          </c:dPt>
          <c:dPt>
            <c:idx val="10"/>
            <c:invertIfNegative val="0"/>
            <c:bubble3D val="0"/>
            <c:spPr>
              <a:solidFill>
                <a:srgbClr val="B3A2C7">
                  <a:alpha val="69804"/>
                </a:srgbClr>
              </a:solidFill>
            </c:spPr>
          </c:dPt>
          <c:cat>
            <c:strRef>
              <c:f>Sheet4!$A$17:$A$27</c:f>
              <c:strCache>
                <c:ptCount val="11"/>
                <c:pt idx="0">
                  <c:v>cellular response to nutrient </c:v>
                </c:pt>
                <c:pt idx="1">
                  <c:v>gluconeogenesis </c:v>
                </c:pt>
                <c:pt idx="2">
                  <c:v>glycerol metabolic process </c:v>
                </c:pt>
                <c:pt idx="3">
                  <c:v>fatty acid beta-oxidation </c:v>
                </c:pt>
                <c:pt idx="4">
                  <c:v>chromatin maintenance </c:v>
                </c:pt>
                <c:pt idx="5">
                  <c:v>spermatid development </c:v>
                </c:pt>
                <c:pt idx="7">
                  <c:v>PcG protein complex </c:v>
                </c:pt>
                <c:pt idx="8">
                  <c:v>histone methyltransferase complex </c:v>
                </c:pt>
                <c:pt idx="9">
                  <c:v>brahma complex </c:v>
                </c:pt>
                <c:pt idx="10">
                  <c:v>histone acetyltransferase complex </c:v>
                </c:pt>
              </c:strCache>
            </c:strRef>
          </c:cat>
          <c:val>
            <c:numRef>
              <c:f>Sheet4!$B$17:$B$27</c:f>
              <c:numCache>
                <c:formatCode>General</c:formatCode>
                <c:ptCount val="11"/>
                <c:pt idx="0">
                  <c:v>2.2881927709588092</c:v>
                </c:pt>
                <c:pt idx="1">
                  <c:v>2.0433514207947971</c:v>
                </c:pt>
                <c:pt idx="2">
                  <c:v>1.3936186348893951</c:v>
                </c:pt>
                <c:pt idx="3">
                  <c:v>3.1824346304402193</c:v>
                </c:pt>
                <c:pt idx="4">
                  <c:v>1.3936186348893951</c:v>
                </c:pt>
                <c:pt idx="5">
                  <c:v>2.6968039425795109</c:v>
                </c:pt>
                <c:pt idx="7">
                  <c:v>4.9065783148377724</c:v>
                </c:pt>
                <c:pt idx="8">
                  <c:v>4.3036436112666907</c:v>
                </c:pt>
                <c:pt idx="9">
                  <c:v>1.9281179926938818</c:v>
                </c:pt>
                <c:pt idx="10">
                  <c:v>4.2924298239020633</c:v>
                </c:pt>
              </c:numCache>
            </c:numRef>
          </c:val>
        </c:ser>
        <c:dLbls>
          <c:showLegendKey val="0"/>
          <c:showVal val="0"/>
          <c:showCatName val="0"/>
          <c:showSerName val="0"/>
          <c:showPercent val="0"/>
          <c:showBubbleSize val="0"/>
        </c:dLbls>
        <c:gapWidth val="50"/>
        <c:axId val="210759168"/>
        <c:axId val="226881472"/>
      </c:barChart>
      <c:catAx>
        <c:axId val="210759168"/>
        <c:scaling>
          <c:orientation val="minMax"/>
        </c:scaling>
        <c:delete val="0"/>
        <c:axPos val="l"/>
        <c:majorTickMark val="out"/>
        <c:minorTickMark val="none"/>
        <c:tickLblPos val="nextTo"/>
        <c:txPr>
          <a:bodyPr/>
          <a:lstStyle/>
          <a:p>
            <a:pPr>
              <a:defRPr sz="2000" baseline="0">
                <a:latin typeface="Times New Roman" pitchFamily="18" charset="0"/>
                <a:cs typeface="Times New Roman" pitchFamily="18" charset="0"/>
              </a:defRPr>
            </a:pPr>
            <a:endParaRPr lang="en-US"/>
          </a:p>
        </c:txPr>
        <c:crossAx val="226881472"/>
        <c:crosses val="autoZero"/>
        <c:auto val="1"/>
        <c:lblAlgn val="ctr"/>
        <c:lblOffset val="100"/>
        <c:noMultiLvlLbl val="0"/>
      </c:catAx>
      <c:valAx>
        <c:axId val="226881472"/>
        <c:scaling>
          <c:orientation val="minMax"/>
          <c:min val="1"/>
        </c:scaling>
        <c:delete val="0"/>
        <c:axPos val="b"/>
        <c:numFmt formatCode="General" sourceLinked="1"/>
        <c:majorTickMark val="out"/>
        <c:minorTickMark val="none"/>
        <c:tickLblPos val="nextTo"/>
        <c:txPr>
          <a:bodyPr/>
          <a:lstStyle/>
          <a:p>
            <a:pPr>
              <a:defRPr sz="2000" baseline="0"/>
            </a:pPr>
            <a:endParaRPr lang="en-US"/>
          </a:p>
        </c:txPr>
        <c:crossAx val="210759168"/>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spPr>
            <a:solidFill>
              <a:srgbClr val="8064A2">
                <a:lumMod val="60000"/>
                <a:lumOff val="40000"/>
              </a:srgbClr>
            </a:solidFill>
          </c:spPr>
          <c:invertIfNegative val="0"/>
          <c:dPt>
            <c:idx val="0"/>
            <c:invertIfNegative val="0"/>
            <c:bubble3D val="0"/>
            <c:spPr>
              <a:solidFill>
                <a:srgbClr val="D99694">
                  <a:alpha val="69804"/>
                </a:srgbClr>
              </a:solidFill>
            </c:spPr>
          </c:dPt>
          <c:dPt>
            <c:idx val="1"/>
            <c:invertIfNegative val="0"/>
            <c:bubble3D val="0"/>
            <c:spPr>
              <a:solidFill>
                <a:srgbClr val="D99694">
                  <a:alpha val="69804"/>
                </a:srgbClr>
              </a:solidFill>
            </c:spPr>
          </c:dPt>
          <c:dPt>
            <c:idx val="2"/>
            <c:invertIfNegative val="0"/>
            <c:bubble3D val="0"/>
            <c:spPr>
              <a:solidFill>
                <a:srgbClr val="D99694">
                  <a:alpha val="69804"/>
                </a:srgbClr>
              </a:solidFill>
            </c:spPr>
          </c:dPt>
          <c:dPt>
            <c:idx val="3"/>
            <c:invertIfNegative val="0"/>
            <c:bubble3D val="0"/>
            <c:spPr>
              <a:solidFill>
                <a:srgbClr val="D99694">
                  <a:alpha val="69804"/>
                </a:srgbClr>
              </a:solidFill>
            </c:spPr>
          </c:dPt>
          <c:dPt>
            <c:idx val="4"/>
            <c:invertIfNegative val="0"/>
            <c:bubble3D val="0"/>
            <c:spPr>
              <a:solidFill>
                <a:srgbClr val="D99694">
                  <a:alpha val="69804"/>
                </a:srgbClr>
              </a:solidFill>
            </c:spPr>
          </c:dPt>
          <c:dPt>
            <c:idx val="5"/>
            <c:invertIfNegative val="0"/>
            <c:bubble3D val="0"/>
            <c:spPr>
              <a:solidFill>
                <a:srgbClr val="D99694">
                  <a:alpha val="69804"/>
                </a:srgbClr>
              </a:solidFill>
            </c:spPr>
          </c:dPt>
          <c:dPt>
            <c:idx val="7"/>
            <c:invertIfNegative val="0"/>
            <c:bubble3D val="0"/>
            <c:spPr>
              <a:solidFill>
                <a:srgbClr val="B3A2C7">
                  <a:alpha val="69804"/>
                </a:srgbClr>
              </a:solidFill>
            </c:spPr>
          </c:dPt>
          <c:dPt>
            <c:idx val="8"/>
            <c:invertIfNegative val="0"/>
            <c:bubble3D val="0"/>
            <c:spPr>
              <a:solidFill>
                <a:srgbClr val="B3A2C7">
                  <a:alpha val="69804"/>
                </a:srgbClr>
              </a:solidFill>
            </c:spPr>
          </c:dPt>
          <c:dPt>
            <c:idx val="9"/>
            <c:invertIfNegative val="0"/>
            <c:bubble3D val="0"/>
            <c:spPr>
              <a:solidFill>
                <a:srgbClr val="B3A2C7">
                  <a:alpha val="69804"/>
                </a:srgbClr>
              </a:solidFill>
            </c:spPr>
          </c:dPt>
          <c:dPt>
            <c:idx val="10"/>
            <c:invertIfNegative val="0"/>
            <c:bubble3D val="0"/>
            <c:spPr>
              <a:solidFill>
                <a:srgbClr val="B3A2C7">
                  <a:alpha val="69804"/>
                </a:srgbClr>
              </a:solidFill>
            </c:spPr>
          </c:dPt>
          <c:cat>
            <c:strRef>
              <c:f>Sheet4!$A$32:$A$42</c:f>
              <c:strCache>
                <c:ptCount val="11"/>
                <c:pt idx="0">
                  <c:v>triglyceride metabolic process </c:v>
                </c:pt>
                <c:pt idx="1">
                  <c:v>carbohydrate metabolic process </c:v>
                </c:pt>
                <c:pt idx="2">
                  <c:v>ncRNA metabolic process </c:v>
                </c:pt>
                <c:pt idx="3">
                  <c:v>oocyte development </c:v>
                </c:pt>
                <c:pt idx="4">
                  <c:v>embryo development </c:v>
                </c:pt>
                <c:pt idx="5">
                  <c:v>extracellular matrix organization </c:v>
                </c:pt>
                <c:pt idx="7">
                  <c:v>fatty acid oxidation</c:v>
                </c:pt>
                <c:pt idx="8">
                  <c:v>PcG protein complex </c:v>
                </c:pt>
                <c:pt idx="9">
                  <c:v>histone acetyltransferase com </c:v>
                </c:pt>
                <c:pt idx="10">
                  <c:v>brahma complex</c:v>
                </c:pt>
              </c:strCache>
            </c:strRef>
          </c:cat>
          <c:val>
            <c:numRef>
              <c:f>Sheet4!$B$32:$B$42</c:f>
              <c:numCache>
                <c:formatCode>General</c:formatCode>
                <c:ptCount val="11"/>
                <c:pt idx="0">
                  <c:v>2.171984935776023</c:v>
                </c:pt>
                <c:pt idx="1">
                  <c:v>7.5128616245228139</c:v>
                </c:pt>
                <c:pt idx="2">
                  <c:v>8.7423214251307151</c:v>
                </c:pt>
                <c:pt idx="3">
                  <c:v>1.590066876668712</c:v>
                </c:pt>
                <c:pt idx="4">
                  <c:v>2.8416375079047502</c:v>
                </c:pt>
                <c:pt idx="5">
                  <c:v>2.7594507517174112</c:v>
                </c:pt>
                <c:pt idx="7">
                  <c:v>1.4723700991286615</c:v>
                </c:pt>
                <c:pt idx="8">
                  <c:v>4.9065783148377724</c:v>
                </c:pt>
                <c:pt idx="9">
                  <c:v>4.2924298239020633</c:v>
                </c:pt>
                <c:pt idx="10">
                  <c:v>1.9281179926938818</c:v>
                </c:pt>
              </c:numCache>
            </c:numRef>
          </c:val>
        </c:ser>
        <c:dLbls>
          <c:showLegendKey val="0"/>
          <c:showVal val="0"/>
          <c:showCatName val="0"/>
          <c:showSerName val="0"/>
          <c:showPercent val="0"/>
          <c:showBubbleSize val="0"/>
        </c:dLbls>
        <c:gapWidth val="53"/>
        <c:axId val="211158528"/>
        <c:axId val="226883776"/>
      </c:barChart>
      <c:catAx>
        <c:axId val="211158528"/>
        <c:scaling>
          <c:orientation val="minMax"/>
        </c:scaling>
        <c:delete val="0"/>
        <c:axPos val="l"/>
        <c:majorTickMark val="out"/>
        <c:minorTickMark val="none"/>
        <c:tickLblPos val="nextTo"/>
        <c:txPr>
          <a:bodyPr/>
          <a:lstStyle/>
          <a:p>
            <a:pPr>
              <a:defRPr sz="2000" baseline="0">
                <a:latin typeface="Times New Roman" pitchFamily="18" charset="0"/>
                <a:cs typeface="Times New Roman" pitchFamily="18" charset="0"/>
              </a:defRPr>
            </a:pPr>
            <a:endParaRPr lang="en-US"/>
          </a:p>
        </c:txPr>
        <c:crossAx val="226883776"/>
        <c:crosses val="autoZero"/>
        <c:auto val="1"/>
        <c:lblAlgn val="ctr"/>
        <c:lblOffset val="100"/>
        <c:noMultiLvlLbl val="0"/>
      </c:catAx>
      <c:valAx>
        <c:axId val="226883776"/>
        <c:scaling>
          <c:orientation val="minMax"/>
          <c:min val="1"/>
        </c:scaling>
        <c:delete val="0"/>
        <c:axPos val="b"/>
        <c:numFmt formatCode="General" sourceLinked="1"/>
        <c:majorTickMark val="out"/>
        <c:minorTickMark val="none"/>
        <c:tickLblPos val="nextTo"/>
        <c:txPr>
          <a:bodyPr/>
          <a:lstStyle/>
          <a:p>
            <a:pPr>
              <a:defRPr sz="2000" baseline="0"/>
            </a:pPr>
            <a:endParaRPr lang="en-US"/>
          </a:p>
        </c:txPr>
        <c:crossAx val="211158528"/>
        <c:crosses val="autoZero"/>
        <c:crossBetween val="between"/>
      </c:valAx>
      <c:spPr>
        <a:noFill/>
        <a:ln w="25400">
          <a:noFill/>
        </a:ln>
      </c:spPr>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spPr>
            <a:solidFill>
              <a:srgbClr val="8064A2">
                <a:lumMod val="60000"/>
                <a:lumOff val="40000"/>
              </a:srgbClr>
            </a:solidFill>
          </c:spPr>
          <c:invertIfNegative val="0"/>
          <c:dPt>
            <c:idx val="0"/>
            <c:invertIfNegative val="0"/>
            <c:bubble3D val="0"/>
            <c:spPr>
              <a:solidFill>
                <a:srgbClr val="D99694">
                  <a:alpha val="69804"/>
                </a:srgbClr>
              </a:solidFill>
            </c:spPr>
          </c:dPt>
          <c:dPt>
            <c:idx val="1"/>
            <c:invertIfNegative val="0"/>
            <c:bubble3D val="0"/>
            <c:spPr>
              <a:solidFill>
                <a:srgbClr val="D99694">
                  <a:alpha val="69804"/>
                </a:srgbClr>
              </a:solidFill>
            </c:spPr>
          </c:dPt>
          <c:dPt>
            <c:idx val="2"/>
            <c:invertIfNegative val="0"/>
            <c:bubble3D val="0"/>
            <c:spPr>
              <a:solidFill>
                <a:srgbClr val="D99694">
                  <a:alpha val="69804"/>
                </a:srgbClr>
              </a:solidFill>
            </c:spPr>
          </c:dPt>
          <c:dPt>
            <c:idx val="3"/>
            <c:invertIfNegative val="0"/>
            <c:bubble3D val="0"/>
            <c:spPr>
              <a:solidFill>
                <a:srgbClr val="D99694">
                  <a:alpha val="69804"/>
                </a:srgbClr>
              </a:solidFill>
            </c:spPr>
          </c:dPt>
          <c:dPt>
            <c:idx val="4"/>
            <c:invertIfNegative val="0"/>
            <c:bubble3D val="0"/>
            <c:spPr>
              <a:solidFill>
                <a:srgbClr val="D99694">
                  <a:alpha val="69804"/>
                </a:srgbClr>
              </a:solidFill>
            </c:spPr>
          </c:dPt>
          <c:dPt>
            <c:idx val="5"/>
            <c:invertIfNegative val="0"/>
            <c:bubble3D val="0"/>
            <c:spPr>
              <a:solidFill>
                <a:srgbClr val="D99694">
                  <a:alpha val="69804"/>
                </a:srgbClr>
              </a:solidFill>
            </c:spPr>
          </c:dPt>
          <c:dPt>
            <c:idx val="7"/>
            <c:invertIfNegative val="0"/>
            <c:bubble3D val="0"/>
            <c:spPr>
              <a:solidFill>
                <a:srgbClr val="B3A2C7">
                  <a:alpha val="69804"/>
                </a:srgbClr>
              </a:solidFill>
            </c:spPr>
          </c:dPt>
          <c:dPt>
            <c:idx val="8"/>
            <c:invertIfNegative val="0"/>
            <c:bubble3D val="0"/>
            <c:spPr>
              <a:solidFill>
                <a:srgbClr val="B3A2C7">
                  <a:alpha val="69804"/>
                </a:srgbClr>
              </a:solidFill>
            </c:spPr>
          </c:dPt>
          <c:dPt>
            <c:idx val="9"/>
            <c:invertIfNegative val="0"/>
            <c:bubble3D val="0"/>
            <c:spPr>
              <a:solidFill>
                <a:srgbClr val="B3A2C7">
                  <a:alpha val="69804"/>
                </a:srgbClr>
              </a:solidFill>
            </c:spPr>
          </c:dPt>
          <c:dPt>
            <c:idx val="10"/>
            <c:invertIfNegative val="0"/>
            <c:bubble3D val="0"/>
            <c:spPr>
              <a:solidFill>
                <a:srgbClr val="B3A2C7">
                  <a:alpha val="69804"/>
                </a:srgbClr>
              </a:solidFill>
            </c:spPr>
          </c:dPt>
          <c:cat>
            <c:strRef>
              <c:f>Sheet4!$A$46:$A$56</c:f>
              <c:strCache>
                <c:ptCount val="11"/>
                <c:pt idx="0">
                  <c:v>fatty acid catabolic process </c:v>
                </c:pt>
                <c:pt idx="1">
                  <c:v>histone H4-K20 methylation </c:v>
                </c:pt>
                <c:pt idx="2">
                  <c:v>histone H3-K27 acetylation </c:v>
                </c:pt>
                <c:pt idx="3">
                  <c:v>histone H3-K9 modification </c:v>
                </c:pt>
                <c:pt idx="4">
                  <c:v>ncRNA transcription </c:v>
                </c:pt>
                <c:pt idx="5">
                  <c:v>embryo development </c:v>
                </c:pt>
                <c:pt idx="7">
                  <c:v>fatty acid beta-oxidation complex</c:v>
                </c:pt>
                <c:pt idx="8">
                  <c:v>histone methyltransferase complex </c:v>
                </c:pt>
                <c:pt idx="9">
                  <c:v>histone acetyltransferase complex </c:v>
                </c:pt>
                <c:pt idx="10">
                  <c:v>extrinsic comp. of plasma membrane</c:v>
                </c:pt>
              </c:strCache>
            </c:strRef>
          </c:cat>
          <c:val>
            <c:numRef>
              <c:f>Sheet4!$B$46:$B$56</c:f>
              <c:numCache>
                <c:formatCode>General</c:formatCode>
                <c:ptCount val="11"/>
                <c:pt idx="0">
                  <c:v>1.5142785735184201</c:v>
                </c:pt>
                <c:pt idx="1">
                  <c:v>2.0236500209967265</c:v>
                </c:pt>
                <c:pt idx="2">
                  <c:v>1.4723700991286615</c:v>
                </c:pt>
                <c:pt idx="3">
                  <c:v>1.995678626217358</c:v>
                </c:pt>
                <c:pt idx="4">
                  <c:v>1.6595558851598817</c:v>
                </c:pt>
                <c:pt idx="5">
                  <c:v>5.8153085691823945</c:v>
                </c:pt>
                <c:pt idx="7">
                  <c:v>1.4723700991286615</c:v>
                </c:pt>
                <c:pt idx="8">
                  <c:v>4.3036436112666907</c:v>
                </c:pt>
                <c:pt idx="9">
                  <c:v>4.2924298239020633</c:v>
                </c:pt>
                <c:pt idx="10">
                  <c:v>3.3001622741327541</c:v>
                </c:pt>
              </c:numCache>
            </c:numRef>
          </c:val>
        </c:ser>
        <c:dLbls>
          <c:showLegendKey val="0"/>
          <c:showVal val="0"/>
          <c:showCatName val="0"/>
          <c:showSerName val="0"/>
          <c:showPercent val="0"/>
          <c:showBubbleSize val="0"/>
        </c:dLbls>
        <c:gapWidth val="50"/>
        <c:axId val="211334656"/>
        <c:axId val="210641472"/>
      </c:barChart>
      <c:catAx>
        <c:axId val="211334656"/>
        <c:scaling>
          <c:orientation val="minMax"/>
        </c:scaling>
        <c:delete val="0"/>
        <c:axPos val="l"/>
        <c:majorTickMark val="out"/>
        <c:minorTickMark val="none"/>
        <c:tickLblPos val="nextTo"/>
        <c:txPr>
          <a:bodyPr/>
          <a:lstStyle/>
          <a:p>
            <a:pPr>
              <a:defRPr sz="2000" baseline="0">
                <a:latin typeface="Times New Roman" pitchFamily="18" charset="0"/>
                <a:cs typeface="Times New Roman" pitchFamily="18" charset="0"/>
              </a:defRPr>
            </a:pPr>
            <a:endParaRPr lang="en-US"/>
          </a:p>
        </c:txPr>
        <c:crossAx val="210641472"/>
        <c:crosses val="autoZero"/>
        <c:auto val="1"/>
        <c:lblAlgn val="ctr"/>
        <c:lblOffset val="100"/>
        <c:noMultiLvlLbl val="0"/>
      </c:catAx>
      <c:valAx>
        <c:axId val="210641472"/>
        <c:scaling>
          <c:orientation val="minMax"/>
          <c:min val="1"/>
        </c:scaling>
        <c:delete val="0"/>
        <c:axPos val="b"/>
        <c:numFmt formatCode="General" sourceLinked="1"/>
        <c:majorTickMark val="out"/>
        <c:minorTickMark val="none"/>
        <c:tickLblPos val="nextTo"/>
        <c:txPr>
          <a:bodyPr/>
          <a:lstStyle/>
          <a:p>
            <a:pPr>
              <a:defRPr sz="2000" baseline="0"/>
            </a:pPr>
            <a:endParaRPr lang="en-US"/>
          </a:p>
        </c:txPr>
        <c:crossAx val="211334656"/>
        <c:crosses val="autoZero"/>
        <c:crossBetween val="between"/>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Male</a:t>
            </a:r>
          </a:p>
        </c:rich>
      </c:tx>
      <c:layout/>
      <c:overlay val="1"/>
    </c:title>
    <c:autoTitleDeleted val="0"/>
    <c:plotArea>
      <c:layout>
        <c:manualLayout>
          <c:layoutTarget val="inner"/>
          <c:xMode val="edge"/>
          <c:yMode val="edge"/>
          <c:x val="0.14009214166148307"/>
          <c:y val="4.6116384984587207E-2"/>
          <c:w val="0.76391485746362631"/>
          <c:h val="0.79960883394248616"/>
        </c:manualLayout>
      </c:layout>
      <c:scatterChart>
        <c:scatterStyle val="lineMarker"/>
        <c:varyColors val="0"/>
        <c:ser>
          <c:idx val="0"/>
          <c:order val="0"/>
          <c:tx>
            <c:strRef>
              <c:f>F0_F1_F2_LSvsHS_Controlonly!$E$1</c:f>
              <c:strCache>
                <c:ptCount val="1"/>
                <c:pt idx="0">
                  <c:v>Control Diet</c:v>
                </c:pt>
              </c:strCache>
            </c:strRef>
          </c:tx>
          <c:xVal>
            <c:numRef>
              <c:f>F0_F1_F2_LSvsHS_Controlonly!$A$2:$A$29</c:f>
              <c:numCache>
                <c:formatCode>General</c:formatCode>
                <c:ptCount val="28"/>
                <c:pt idx="0">
                  <c:v>0</c:v>
                </c:pt>
                <c:pt idx="1">
                  <c:v>3</c:v>
                </c:pt>
                <c:pt idx="2">
                  <c:v>6</c:v>
                </c:pt>
                <c:pt idx="3">
                  <c:v>9</c:v>
                </c:pt>
                <c:pt idx="4">
                  <c:v>12</c:v>
                </c:pt>
                <c:pt idx="5">
                  <c:v>15</c:v>
                </c:pt>
                <c:pt idx="6">
                  <c:v>18</c:v>
                </c:pt>
                <c:pt idx="7">
                  <c:v>21</c:v>
                </c:pt>
                <c:pt idx="8">
                  <c:v>24</c:v>
                </c:pt>
                <c:pt idx="9">
                  <c:v>27</c:v>
                </c:pt>
                <c:pt idx="10">
                  <c:v>30</c:v>
                </c:pt>
                <c:pt idx="11">
                  <c:v>33</c:v>
                </c:pt>
                <c:pt idx="12">
                  <c:v>36</c:v>
                </c:pt>
                <c:pt idx="13">
                  <c:v>39</c:v>
                </c:pt>
                <c:pt idx="14">
                  <c:v>42</c:v>
                </c:pt>
                <c:pt idx="15">
                  <c:v>45</c:v>
                </c:pt>
                <c:pt idx="16">
                  <c:v>48</c:v>
                </c:pt>
                <c:pt idx="17">
                  <c:v>51</c:v>
                </c:pt>
                <c:pt idx="18">
                  <c:v>54</c:v>
                </c:pt>
                <c:pt idx="19">
                  <c:v>57</c:v>
                </c:pt>
                <c:pt idx="20">
                  <c:v>60</c:v>
                </c:pt>
                <c:pt idx="21">
                  <c:v>63</c:v>
                </c:pt>
                <c:pt idx="22">
                  <c:v>66</c:v>
                </c:pt>
                <c:pt idx="23">
                  <c:v>69</c:v>
                </c:pt>
                <c:pt idx="24">
                  <c:v>72</c:v>
                </c:pt>
                <c:pt idx="25">
                  <c:v>75</c:v>
                </c:pt>
              </c:numCache>
            </c:numRef>
          </c:xVal>
          <c:yVal>
            <c:numRef>
              <c:f>F0_F1_F2_LSvsHS_Controlonly!$E$2:$E$29</c:f>
              <c:numCache>
                <c:formatCode>General</c:formatCode>
                <c:ptCount val="28"/>
                <c:pt idx="0">
                  <c:v>1</c:v>
                </c:pt>
                <c:pt idx="1">
                  <c:v>0.98993136515016689</c:v>
                </c:pt>
                <c:pt idx="2">
                  <c:v>0.97644521790062966</c:v>
                </c:pt>
                <c:pt idx="3">
                  <c:v>0.9753341067895186</c:v>
                </c:pt>
                <c:pt idx="4">
                  <c:v>0.94720861164614767</c:v>
                </c:pt>
                <c:pt idx="5">
                  <c:v>0.9371839811967545</c:v>
                </c:pt>
                <c:pt idx="6">
                  <c:v>0.88797320687700176</c:v>
                </c:pt>
                <c:pt idx="7">
                  <c:v>0.84785148139387312</c:v>
                </c:pt>
                <c:pt idx="8">
                  <c:v>0.68929600468579277</c:v>
                </c:pt>
                <c:pt idx="9">
                  <c:v>0.64016557969790167</c:v>
                </c:pt>
                <c:pt idx="10">
                  <c:v>0.5776441876269538</c:v>
                </c:pt>
                <c:pt idx="11">
                  <c:v>0.54752629187833468</c:v>
                </c:pt>
                <c:pt idx="12">
                  <c:v>0.49619301861926807</c:v>
                </c:pt>
                <c:pt idx="13">
                  <c:v>0.46062766344893874</c:v>
                </c:pt>
                <c:pt idx="14">
                  <c:v>0.3915276135122045</c:v>
                </c:pt>
                <c:pt idx="15">
                  <c:v>0.32097327821519356</c:v>
                </c:pt>
                <c:pt idx="16">
                  <c:v>0.2585107213793052</c:v>
                </c:pt>
                <c:pt idx="17">
                  <c:v>0.22197989764846793</c:v>
                </c:pt>
                <c:pt idx="18">
                  <c:v>0.16750748112353897</c:v>
                </c:pt>
                <c:pt idx="19">
                  <c:v>0.11421409717763586</c:v>
                </c:pt>
                <c:pt idx="20">
                  <c:v>5.6067801319381085E-2</c:v>
                </c:pt>
                <c:pt idx="21">
                  <c:v>3.1441369392911984E-2</c:v>
                </c:pt>
                <c:pt idx="22">
                  <c:v>1.8546052557474178E-2</c:v>
                </c:pt>
                <c:pt idx="23">
                  <c:v>1.1889072866331001E-2</c:v>
                </c:pt>
                <c:pt idx="24">
                  <c:v>1.0182588224692778E-2</c:v>
                </c:pt>
                <c:pt idx="25">
                  <c:v>6.8259385665529011E-3</c:v>
                </c:pt>
              </c:numCache>
            </c:numRef>
          </c:yVal>
          <c:smooth val="0"/>
        </c:ser>
        <c:ser>
          <c:idx val="1"/>
          <c:order val="1"/>
          <c:tx>
            <c:strRef>
              <c:f>F0_F1_F2_LSvsHS_Controlonly!$I$1</c:f>
              <c:strCache>
                <c:ptCount val="1"/>
                <c:pt idx="0">
                  <c:v>High Sugar Diet</c:v>
                </c:pt>
              </c:strCache>
            </c:strRef>
          </c:tx>
          <c:xVal>
            <c:numRef>
              <c:f>F0_F1_F2_LSvsHS_Controlonly!$A$2:$A$29</c:f>
              <c:numCache>
                <c:formatCode>General</c:formatCode>
                <c:ptCount val="28"/>
                <c:pt idx="0">
                  <c:v>0</c:v>
                </c:pt>
                <c:pt idx="1">
                  <c:v>3</c:v>
                </c:pt>
                <c:pt idx="2">
                  <c:v>6</c:v>
                </c:pt>
                <c:pt idx="3">
                  <c:v>9</c:v>
                </c:pt>
                <c:pt idx="4">
                  <c:v>12</c:v>
                </c:pt>
                <c:pt idx="5">
                  <c:v>15</c:v>
                </c:pt>
                <c:pt idx="6">
                  <c:v>18</c:v>
                </c:pt>
                <c:pt idx="7">
                  <c:v>21</c:v>
                </c:pt>
                <c:pt idx="8">
                  <c:v>24</c:v>
                </c:pt>
                <c:pt idx="9">
                  <c:v>27</c:v>
                </c:pt>
                <c:pt idx="10">
                  <c:v>30</c:v>
                </c:pt>
                <c:pt idx="11">
                  <c:v>33</c:v>
                </c:pt>
                <c:pt idx="12">
                  <c:v>36</c:v>
                </c:pt>
                <c:pt idx="13">
                  <c:v>39</c:v>
                </c:pt>
                <c:pt idx="14">
                  <c:v>42</c:v>
                </c:pt>
                <c:pt idx="15">
                  <c:v>45</c:v>
                </c:pt>
                <c:pt idx="16">
                  <c:v>48</c:v>
                </c:pt>
                <c:pt idx="17">
                  <c:v>51</c:v>
                </c:pt>
                <c:pt idx="18">
                  <c:v>54</c:v>
                </c:pt>
                <c:pt idx="19">
                  <c:v>57</c:v>
                </c:pt>
                <c:pt idx="20">
                  <c:v>60</c:v>
                </c:pt>
                <c:pt idx="21">
                  <c:v>63</c:v>
                </c:pt>
                <c:pt idx="22">
                  <c:v>66</c:v>
                </c:pt>
                <c:pt idx="23">
                  <c:v>69</c:v>
                </c:pt>
                <c:pt idx="24">
                  <c:v>72</c:v>
                </c:pt>
                <c:pt idx="25">
                  <c:v>75</c:v>
                </c:pt>
              </c:numCache>
            </c:numRef>
          </c:xVal>
          <c:yVal>
            <c:numRef>
              <c:f>F0_F1_F2_LSvsHS_Controlonly!$I$2:$I$29</c:f>
              <c:numCache>
                <c:formatCode>General</c:formatCode>
                <c:ptCount val="28"/>
                <c:pt idx="0">
                  <c:v>1</c:v>
                </c:pt>
                <c:pt idx="1">
                  <c:v>0.9912707906128958</c:v>
                </c:pt>
                <c:pt idx="2">
                  <c:v>0.96825871496924132</c:v>
                </c:pt>
                <c:pt idx="3">
                  <c:v>0.95840453406242876</c:v>
                </c:pt>
                <c:pt idx="4">
                  <c:v>0.9025404420141262</c:v>
                </c:pt>
                <c:pt idx="5">
                  <c:v>0.85225848712690822</c:v>
                </c:pt>
                <c:pt idx="6">
                  <c:v>0.74867566643882422</c:v>
                </c:pt>
                <c:pt idx="7">
                  <c:v>0.66925837320574166</c:v>
                </c:pt>
                <c:pt idx="8">
                  <c:v>0.45246639325586696</c:v>
                </c:pt>
                <c:pt idx="9">
                  <c:v>0.37719298245614036</c:v>
                </c:pt>
                <c:pt idx="10">
                  <c:v>0.33030018227386648</c:v>
                </c:pt>
                <c:pt idx="11">
                  <c:v>0.2735532011847801</c:v>
                </c:pt>
                <c:pt idx="12">
                  <c:v>0.22122066529961268</c:v>
                </c:pt>
                <c:pt idx="13">
                  <c:v>0.18405388471177944</c:v>
                </c:pt>
                <c:pt idx="14">
                  <c:v>0.14362611073137388</c:v>
                </c:pt>
                <c:pt idx="15">
                  <c:v>0.12608225108225107</c:v>
                </c:pt>
                <c:pt idx="16">
                  <c:v>9.7587719298245612E-2</c:v>
                </c:pt>
                <c:pt idx="17">
                  <c:v>6.5789473684210523E-2</c:v>
                </c:pt>
                <c:pt idx="18">
                  <c:v>5.3728070175438597E-2</c:v>
                </c:pt>
                <c:pt idx="19">
                  <c:v>3.6184210526315791E-2</c:v>
                </c:pt>
                <c:pt idx="20">
                  <c:v>2.0833333333333332E-2</c:v>
                </c:pt>
                <c:pt idx="21">
                  <c:v>1.5350877192982455E-2</c:v>
                </c:pt>
                <c:pt idx="22">
                  <c:v>1.6447368421052631E-2</c:v>
                </c:pt>
                <c:pt idx="23">
                  <c:v>4.9342105263157892E-3</c:v>
                </c:pt>
                <c:pt idx="24">
                  <c:v>3.2894736842105261E-3</c:v>
                </c:pt>
                <c:pt idx="25">
                  <c:v>0</c:v>
                </c:pt>
              </c:numCache>
            </c:numRef>
          </c:yVal>
          <c:smooth val="0"/>
        </c:ser>
        <c:dLbls>
          <c:showLegendKey val="0"/>
          <c:showVal val="0"/>
          <c:showCatName val="0"/>
          <c:showSerName val="0"/>
          <c:showPercent val="0"/>
          <c:showBubbleSize val="0"/>
        </c:dLbls>
        <c:axId val="210643776"/>
        <c:axId val="210644352"/>
      </c:scatterChart>
      <c:valAx>
        <c:axId val="210643776"/>
        <c:scaling>
          <c:orientation val="minMax"/>
        </c:scaling>
        <c:delete val="0"/>
        <c:axPos val="b"/>
        <c:title>
          <c:tx>
            <c:rich>
              <a:bodyPr/>
              <a:lstStyle/>
              <a:p>
                <a:pPr>
                  <a:defRPr/>
                </a:pPr>
                <a:r>
                  <a:rPr lang="en-US" sz="1400"/>
                  <a:t>Days</a:t>
                </a:r>
                <a:endParaRPr lang="en-US"/>
              </a:p>
            </c:rich>
          </c:tx>
          <c:layout/>
          <c:overlay val="0"/>
        </c:title>
        <c:numFmt formatCode="General" sourceLinked="1"/>
        <c:majorTickMark val="out"/>
        <c:minorTickMark val="none"/>
        <c:tickLblPos val="nextTo"/>
        <c:crossAx val="210644352"/>
        <c:crosses val="autoZero"/>
        <c:crossBetween val="midCat"/>
      </c:valAx>
      <c:valAx>
        <c:axId val="210644352"/>
        <c:scaling>
          <c:orientation val="minMax"/>
          <c:max val="1"/>
        </c:scaling>
        <c:delete val="0"/>
        <c:axPos val="l"/>
        <c:title>
          <c:tx>
            <c:rich>
              <a:bodyPr rot="-5400000" vert="horz"/>
              <a:lstStyle/>
              <a:p>
                <a:pPr>
                  <a:defRPr/>
                </a:pPr>
                <a:r>
                  <a:rPr lang="en-US" sz="1400"/>
                  <a:t>Survival</a:t>
                </a:r>
              </a:p>
            </c:rich>
          </c:tx>
          <c:layout/>
          <c:overlay val="0"/>
        </c:title>
        <c:numFmt formatCode="General" sourceLinked="1"/>
        <c:majorTickMark val="out"/>
        <c:minorTickMark val="none"/>
        <c:tickLblPos val="nextTo"/>
        <c:crossAx val="210643776"/>
        <c:crosses val="autoZero"/>
        <c:crossBetween val="midCat"/>
        <c:majorUnit val="0.1"/>
      </c:valAx>
    </c:plotArea>
    <c:legend>
      <c:legendPos val="r"/>
      <c:layout>
        <c:manualLayout>
          <c:xMode val="edge"/>
          <c:yMode val="edge"/>
          <c:x val="0.58070393820362431"/>
          <c:y val="0.2379731972755742"/>
          <c:w val="0.40062848635947845"/>
          <c:h val="0.16377478856809566"/>
        </c:manualLayout>
      </c:layout>
      <c:overlay val="0"/>
      <c:txPr>
        <a:bodyPr/>
        <a:lstStyle/>
        <a:p>
          <a:pPr>
            <a:defRPr sz="1200" b="0">
              <a:latin typeface="Times New Roman" panose="02020603050405020304" pitchFamily="18" charset="0"/>
              <a:cs typeface="Times New Roman" panose="02020603050405020304" pitchFamily="18" charset="0"/>
            </a:defRPr>
          </a:pPr>
          <a:endParaRPr lang="en-US"/>
        </a:p>
      </c:txPr>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Female</a:t>
            </a:r>
          </a:p>
        </c:rich>
      </c:tx>
      <c:layout/>
      <c:overlay val="1"/>
    </c:title>
    <c:autoTitleDeleted val="0"/>
    <c:plotArea>
      <c:layout>
        <c:manualLayout>
          <c:layoutTarget val="inner"/>
          <c:xMode val="edge"/>
          <c:yMode val="edge"/>
          <c:x val="0.1395543599276578"/>
          <c:y val="4.7144457261313673E-2"/>
          <c:w val="0.75970277227822525"/>
          <c:h val="0.79514151495394281"/>
        </c:manualLayout>
      </c:layout>
      <c:scatterChart>
        <c:scatterStyle val="lineMarker"/>
        <c:varyColors val="0"/>
        <c:ser>
          <c:idx val="0"/>
          <c:order val="0"/>
          <c:tx>
            <c:strRef>
              <c:f>F0_F1_F2_LSvsHS_Controlonly!$M$1</c:f>
              <c:strCache>
                <c:ptCount val="1"/>
                <c:pt idx="0">
                  <c:v>Control Diet</c:v>
                </c:pt>
              </c:strCache>
            </c:strRef>
          </c:tx>
          <c:xVal>
            <c:numRef>
              <c:f>F0_F1_F2_LSvsHS_Controlonly!$A$2:$A$29</c:f>
              <c:numCache>
                <c:formatCode>General</c:formatCode>
                <c:ptCount val="28"/>
                <c:pt idx="0">
                  <c:v>0</c:v>
                </c:pt>
                <c:pt idx="1">
                  <c:v>3</c:v>
                </c:pt>
                <c:pt idx="2">
                  <c:v>6</c:v>
                </c:pt>
                <c:pt idx="3">
                  <c:v>9</c:v>
                </c:pt>
                <c:pt idx="4">
                  <c:v>12</c:v>
                </c:pt>
                <c:pt idx="5">
                  <c:v>15</c:v>
                </c:pt>
                <c:pt idx="6">
                  <c:v>18</c:v>
                </c:pt>
                <c:pt idx="7">
                  <c:v>21</c:v>
                </c:pt>
                <c:pt idx="8">
                  <c:v>24</c:v>
                </c:pt>
                <c:pt idx="9">
                  <c:v>27</c:v>
                </c:pt>
                <c:pt idx="10">
                  <c:v>30</c:v>
                </c:pt>
                <c:pt idx="11">
                  <c:v>33</c:v>
                </c:pt>
                <c:pt idx="12">
                  <c:v>36</c:v>
                </c:pt>
                <c:pt idx="13">
                  <c:v>39</c:v>
                </c:pt>
                <c:pt idx="14">
                  <c:v>42</c:v>
                </c:pt>
                <c:pt idx="15">
                  <c:v>45</c:v>
                </c:pt>
                <c:pt idx="16">
                  <c:v>48</c:v>
                </c:pt>
                <c:pt idx="17">
                  <c:v>51</c:v>
                </c:pt>
                <c:pt idx="18">
                  <c:v>54</c:v>
                </c:pt>
                <c:pt idx="19">
                  <c:v>57</c:v>
                </c:pt>
                <c:pt idx="20">
                  <c:v>60</c:v>
                </c:pt>
                <c:pt idx="21">
                  <c:v>63</c:v>
                </c:pt>
                <c:pt idx="22">
                  <c:v>66</c:v>
                </c:pt>
                <c:pt idx="23">
                  <c:v>69</c:v>
                </c:pt>
                <c:pt idx="24">
                  <c:v>72</c:v>
                </c:pt>
                <c:pt idx="25">
                  <c:v>75</c:v>
                </c:pt>
              </c:numCache>
            </c:numRef>
          </c:xVal>
          <c:yVal>
            <c:numRef>
              <c:f>F0_F1_F2_LSvsHS_Controlonly!$M$2:$M$29</c:f>
              <c:numCache>
                <c:formatCode>General</c:formatCode>
                <c:ptCount val="28"/>
                <c:pt idx="0">
                  <c:v>1</c:v>
                </c:pt>
                <c:pt idx="1">
                  <c:v>0.99453897411188175</c:v>
                </c:pt>
                <c:pt idx="2">
                  <c:v>0.97928805807364905</c:v>
                </c:pt>
                <c:pt idx="3">
                  <c:v>0.97164123983580408</c:v>
                </c:pt>
                <c:pt idx="4">
                  <c:v>0.96072278311277437</c:v>
                </c:pt>
                <c:pt idx="5">
                  <c:v>0.94761839397301006</c:v>
                </c:pt>
                <c:pt idx="6">
                  <c:v>0.88550675309734839</c:v>
                </c:pt>
                <c:pt idx="7">
                  <c:v>0.8082329519775594</c:v>
                </c:pt>
                <c:pt idx="8">
                  <c:v>0.64577515883598713</c:v>
                </c:pt>
                <c:pt idx="9">
                  <c:v>0.52919524033631016</c:v>
                </c:pt>
                <c:pt idx="10">
                  <c:v>0.37657421310354877</c:v>
                </c:pt>
                <c:pt idx="11">
                  <c:v>0.29692688315423432</c:v>
                </c:pt>
                <c:pt idx="12">
                  <c:v>0.18238816116296705</c:v>
                </c:pt>
                <c:pt idx="13">
                  <c:v>0.1408786963683426</c:v>
                </c:pt>
                <c:pt idx="14">
                  <c:v>8.7439864564541003E-2</c:v>
                </c:pt>
                <c:pt idx="15">
                  <c:v>7.1021256569142682E-2</c:v>
                </c:pt>
                <c:pt idx="16">
                  <c:v>3.4976692849859374E-2</c:v>
                </c:pt>
                <c:pt idx="17">
                  <c:v>2.8440605985903655E-2</c:v>
                </c:pt>
                <c:pt idx="18">
                  <c:v>2.4058236126829741E-2</c:v>
                </c:pt>
                <c:pt idx="19">
                  <c:v>1.4211385393438887E-2</c:v>
                </c:pt>
                <c:pt idx="20">
                  <c:v>4.3787748058671267E-3</c:v>
                </c:pt>
                <c:pt idx="21">
                  <c:v>3.2822835777969513E-3</c:v>
                </c:pt>
                <c:pt idx="22">
                  <c:v>4.923425366695427E-3</c:v>
                </c:pt>
                <c:pt idx="23">
                  <c:v>3.284081104400345E-3</c:v>
                </c:pt>
                <c:pt idx="24">
                  <c:v>0</c:v>
                </c:pt>
                <c:pt idx="25">
                  <c:v>0</c:v>
                </c:pt>
              </c:numCache>
            </c:numRef>
          </c:yVal>
          <c:smooth val="0"/>
        </c:ser>
        <c:ser>
          <c:idx val="1"/>
          <c:order val="1"/>
          <c:tx>
            <c:strRef>
              <c:f>F0_F1_F2_LSvsHS_Controlonly!$Q$1</c:f>
              <c:strCache>
                <c:ptCount val="1"/>
                <c:pt idx="0">
                  <c:v>High Sugar Diet</c:v>
                </c:pt>
              </c:strCache>
            </c:strRef>
          </c:tx>
          <c:xVal>
            <c:numRef>
              <c:f>F0_F1_F2_LSvsHS_Controlonly!$A$2:$A$29</c:f>
              <c:numCache>
                <c:formatCode>General</c:formatCode>
                <c:ptCount val="28"/>
                <c:pt idx="0">
                  <c:v>0</c:v>
                </c:pt>
                <c:pt idx="1">
                  <c:v>3</c:v>
                </c:pt>
                <c:pt idx="2">
                  <c:v>6</c:v>
                </c:pt>
                <c:pt idx="3">
                  <c:v>9</c:v>
                </c:pt>
                <c:pt idx="4">
                  <c:v>12</c:v>
                </c:pt>
                <c:pt idx="5">
                  <c:v>15</c:v>
                </c:pt>
                <c:pt idx="6">
                  <c:v>18</c:v>
                </c:pt>
                <c:pt idx="7">
                  <c:v>21</c:v>
                </c:pt>
                <c:pt idx="8">
                  <c:v>24</c:v>
                </c:pt>
                <c:pt idx="9">
                  <c:v>27</c:v>
                </c:pt>
                <c:pt idx="10">
                  <c:v>30</c:v>
                </c:pt>
                <c:pt idx="11">
                  <c:v>33</c:v>
                </c:pt>
                <c:pt idx="12">
                  <c:v>36</c:v>
                </c:pt>
                <c:pt idx="13">
                  <c:v>39</c:v>
                </c:pt>
                <c:pt idx="14">
                  <c:v>42</c:v>
                </c:pt>
                <c:pt idx="15">
                  <c:v>45</c:v>
                </c:pt>
                <c:pt idx="16">
                  <c:v>48</c:v>
                </c:pt>
                <c:pt idx="17">
                  <c:v>51</c:v>
                </c:pt>
                <c:pt idx="18">
                  <c:v>54</c:v>
                </c:pt>
                <c:pt idx="19">
                  <c:v>57</c:v>
                </c:pt>
                <c:pt idx="20">
                  <c:v>60</c:v>
                </c:pt>
                <c:pt idx="21">
                  <c:v>63</c:v>
                </c:pt>
                <c:pt idx="22">
                  <c:v>66</c:v>
                </c:pt>
                <c:pt idx="23">
                  <c:v>69</c:v>
                </c:pt>
                <c:pt idx="24">
                  <c:v>72</c:v>
                </c:pt>
                <c:pt idx="25">
                  <c:v>75</c:v>
                </c:pt>
              </c:numCache>
            </c:numRef>
          </c:xVal>
          <c:yVal>
            <c:numRef>
              <c:f>F0_F1_F2_LSvsHS_Controlonly!$Q$2:$Q$29</c:f>
              <c:numCache>
                <c:formatCode>General</c:formatCode>
                <c:ptCount val="28"/>
                <c:pt idx="0">
                  <c:v>1</c:v>
                </c:pt>
                <c:pt idx="1">
                  <c:v>0.99336917562724025</c:v>
                </c:pt>
                <c:pt idx="2">
                  <c:v>0.97250896057347669</c:v>
                </c:pt>
                <c:pt idx="3">
                  <c:v>0.95921146953405023</c:v>
                </c:pt>
                <c:pt idx="4">
                  <c:v>0.94043010752688172</c:v>
                </c:pt>
                <c:pt idx="5">
                  <c:v>0.92275985663082449</c:v>
                </c:pt>
                <c:pt idx="6">
                  <c:v>0.90523297491039434</c:v>
                </c:pt>
                <c:pt idx="7">
                  <c:v>0.87566308243727597</c:v>
                </c:pt>
                <c:pt idx="8">
                  <c:v>0.75290322580645164</c:v>
                </c:pt>
                <c:pt idx="9">
                  <c:v>0.63598566308243731</c:v>
                </c:pt>
                <c:pt idx="10">
                  <c:v>0.52917562724014333</c:v>
                </c:pt>
                <c:pt idx="11">
                  <c:v>0.41132616487455192</c:v>
                </c:pt>
                <c:pt idx="12">
                  <c:v>0.298494623655914</c:v>
                </c:pt>
                <c:pt idx="13">
                  <c:v>0.23204301075268816</c:v>
                </c:pt>
                <c:pt idx="14">
                  <c:v>0.1445878136200717</c:v>
                </c:pt>
                <c:pt idx="15">
                  <c:v>8.4444444444444433E-2</c:v>
                </c:pt>
                <c:pt idx="16">
                  <c:v>4.1756272401433696E-2</c:v>
                </c:pt>
                <c:pt idx="17">
                  <c:v>2.7562724014336914E-2</c:v>
                </c:pt>
                <c:pt idx="18">
                  <c:v>1.4372759856630826E-2</c:v>
                </c:pt>
                <c:pt idx="19">
                  <c:v>7.7777777777777784E-3</c:v>
                </c:pt>
                <c:pt idx="20">
                  <c:v>6.6666666666666671E-3</c:v>
                </c:pt>
                <c:pt idx="21">
                  <c:v>2.2222222222222222E-3</c:v>
                </c:pt>
                <c:pt idx="22">
                  <c:v>1.6666666666666668E-3</c:v>
                </c:pt>
                <c:pt idx="23">
                  <c:v>0</c:v>
                </c:pt>
                <c:pt idx="24">
                  <c:v>0</c:v>
                </c:pt>
                <c:pt idx="25">
                  <c:v>0</c:v>
                </c:pt>
              </c:numCache>
            </c:numRef>
          </c:yVal>
          <c:smooth val="0"/>
        </c:ser>
        <c:dLbls>
          <c:showLegendKey val="0"/>
          <c:showVal val="0"/>
          <c:showCatName val="0"/>
          <c:showSerName val="0"/>
          <c:showPercent val="0"/>
          <c:showBubbleSize val="0"/>
        </c:dLbls>
        <c:axId val="210646080"/>
        <c:axId val="210646656"/>
      </c:scatterChart>
      <c:valAx>
        <c:axId val="210646080"/>
        <c:scaling>
          <c:orientation val="minMax"/>
        </c:scaling>
        <c:delete val="0"/>
        <c:axPos val="b"/>
        <c:title>
          <c:tx>
            <c:rich>
              <a:bodyPr/>
              <a:lstStyle/>
              <a:p>
                <a:pPr>
                  <a:defRPr/>
                </a:pPr>
                <a:r>
                  <a:rPr lang="en-US" sz="1400"/>
                  <a:t>Days</a:t>
                </a:r>
                <a:endParaRPr lang="en-US"/>
              </a:p>
            </c:rich>
          </c:tx>
          <c:layout/>
          <c:overlay val="0"/>
        </c:title>
        <c:numFmt formatCode="General" sourceLinked="1"/>
        <c:majorTickMark val="out"/>
        <c:minorTickMark val="none"/>
        <c:tickLblPos val="nextTo"/>
        <c:crossAx val="210646656"/>
        <c:crosses val="autoZero"/>
        <c:crossBetween val="midCat"/>
      </c:valAx>
      <c:valAx>
        <c:axId val="210646656"/>
        <c:scaling>
          <c:orientation val="minMax"/>
          <c:max val="1"/>
        </c:scaling>
        <c:delete val="0"/>
        <c:axPos val="l"/>
        <c:title>
          <c:tx>
            <c:rich>
              <a:bodyPr rot="-5400000" vert="horz"/>
              <a:lstStyle/>
              <a:p>
                <a:pPr>
                  <a:defRPr/>
                </a:pPr>
                <a:r>
                  <a:rPr lang="en-US" sz="1400"/>
                  <a:t>Survival</a:t>
                </a:r>
                <a:endParaRPr lang="en-US"/>
              </a:p>
            </c:rich>
          </c:tx>
          <c:layout/>
          <c:overlay val="0"/>
        </c:title>
        <c:numFmt formatCode="General" sourceLinked="1"/>
        <c:majorTickMark val="out"/>
        <c:minorTickMark val="none"/>
        <c:tickLblPos val="nextTo"/>
        <c:crossAx val="210646080"/>
        <c:crosses val="autoZero"/>
        <c:crossBetween val="midCat"/>
        <c:majorUnit val="0.1"/>
      </c:valAx>
    </c:plotArea>
    <c:legend>
      <c:legendPos val="r"/>
      <c:layout>
        <c:manualLayout>
          <c:xMode val="edge"/>
          <c:yMode val="edge"/>
          <c:x val="0.59745290955713071"/>
          <c:y val="0.2533634251132621"/>
          <c:w val="0.33600838282930562"/>
          <c:h val="0.16206295869067322"/>
        </c:manualLayout>
      </c:layout>
      <c:overlay val="0"/>
      <c:txPr>
        <a:bodyPr/>
        <a:lstStyle/>
        <a:p>
          <a:pPr>
            <a:defRPr sz="1200">
              <a:latin typeface="Times New Roman" panose="02020603050405020304" pitchFamily="18" charset="0"/>
              <a:cs typeface="Times New Roman" panose="02020603050405020304" pitchFamily="18" charset="0"/>
            </a:defRPr>
          </a:pPr>
          <a:endParaRPr lang="en-US"/>
        </a:p>
      </c:txPr>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F1 male on Normal Diet</a:t>
            </a:r>
          </a:p>
        </c:rich>
      </c:tx>
      <c:layout/>
      <c:overlay val="0"/>
    </c:title>
    <c:autoTitleDeleted val="0"/>
    <c:plotArea>
      <c:layout/>
      <c:scatterChart>
        <c:scatterStyle val="lineMarker"/>
        <c:varyColors val="0"/>
        <c:ser>
          <c:idx val="0"/>
          <c:order val="0"/>
          <c:tx>
            <c:strRef>
              <c:f>Sheet2!$J$1</c:f>
              <c:strCache>
                <c:ptCount val="1"/>
                <c:pt idx="0">
                  <c:v>Normal Diet ancestry</c:v>
                </c:pt>
              </c:strCache>
            </c:strRef>
          </c:tx>
          <c:xVal>
            <c:numRef>
              <c:f>Sheet2!$A$2:$A$29</c:f>
              <c:numCache>
                <c:formatCode>General</c:formatCode>
                <c:ptCount val="28"/>
                <c:pt idx="0">
                  <c:v>0</c:v>
                </c:pt>
                <c:pt idx="1">
                  <c:v>3</c:v>
                </c:pt>
                <c:pt idx="2">
                  <c:v>6</c:v>
                </c:pt>
                <c:pt idx="3">
                  <c:v>9</c:v>
                </c:pt>
                <c:pt idx="4">
                  <c:v>12</c:v>
                </c:pt>
                <c:pt idx="5">
                  <c:v>15</c:v>
                </c:pt>
                <c:pt idx="6">
                  <c:v>18</c:v>
                </c:pt>
                <c:pt idx="7">
                  <c:v>21</c:v>
                </c:pt>
                <c:pt idx="8">
                  <c:v>24</c:v>
                </c:pt>
                <c:pt idx="9">
                  <c:v>27</c:v>
                </c:pt>
                <c:pt idx="10">
                  <c:v>30</c:v>
                </c:pt>
                <c:pt idx="11">
                  <c:v>33</c:v>
                </c:pt>
                <c:pt idx="12">
                  <c:v>36</c:v>
                </c:pt>
                <c:pt idx="13">
                  <c:v>39</c:v>
                </c:pt>
                <c:pt idx="14">
                  <c:v>42</c:v>
                </c:pt>
                <c:pt idx="15">
                  <c:v>45</c:v>
                </c:pt>
                <c:pt idx="16">
                  <c:v>48</c:v>
                </c:pt>
                <c:pt idx="17">
                  <c:v>51</c:v>
                </c:pt>
                <c:pt idx="18">
                  <c:v>54</c:v>
                </c:pt>
                <c:pt idx="19">
                  <c:v>57</c:v>
                </c:pt>
                <c:pt idx="20">
                  <c:v>60</c:v>
                </c:pt>
                <c:pt idx="21">
                  <c:v>63</c:v>
                </c:pt>
                <c:pt idx="22">
                  <c:v>66</c:v>
                </c:pt>
                <c:pt idx="23">
                  <c:v>69</c:v>
                </c:pt>
                <c:pt idx="24">
                  <c:v>72</c:v>
                </c:pt>
                <c:pt idx="25">
                  <c:v>75</c:v>
                </c:pt>
                <c:pt idx="26">
                  <c:v>78</c:v>
                </c:pt>
                <c:pt idx="27">
                  <c:v>81</c:v>
                </c:pt>
              </c:numCache>
            </c:numRef>
          </c:xVal>
          <c:yVal>
            <c:numRef>
              <c:f>Sheet2!$J$2:$J$29</c:f>
              <c:numCache>
                <c:formatCode>General</c:formatCode>
                <c:ptCount val="28"/>
                <c:pt idx="0">
                  <c:v>1</c:v>
                </c:pt>
                <c:pt idx="1">
                  <c:v>0.98976109215017061</c:v>
                </c:pt>
                <c:pt idx="2">
                  <c:v>0.96587030716723554</c:v>
                </c:pt>
                <c:pt idx="3">
                  <c:v>0.96587030716723554</c:v>
                </c:pt>
                <c:pt idx="4">
                  <c:v>0.9112627986348123</c:v>
                </c:pt>
                <c:pt idx="5">
                  <c:v>0.90102389078498291</c:v>
                </c:pt>
                <c:pt idx="6">
                  <c:v>0.83276450511945388</c:v>
                </c:pt>
                <c:pt idx="7">
                  <c:v>0.81569965870307171</c:v>
                </c:pt>
                <c:pt idx="8">
                  <c:v>0.68600682593856654</c:v>
                </c:pt>
                <c:pt idx="9">
                  <c:v>0.6450511945392492</c:v>
                </c:pt>
                <c:pt idx="10">
                  <c:v>0.59385665529010234</c:v>
                </c:pt>
                <c:pt idx="11">
                  <c:v>0.56313993174061439</c:v>
                </c:pt>
                <c:pt idx="12">
                  <c:v>0.51194539249146753</c:v>
                </c:pt>
                <c:pt idx="13">
                  <c:v>0.48805460750853241</c:v>
                </c:pt>
                <c:pt idx="14">
                  <c:v>0.43686006825938567</c:v>
                </c:pt>
                <c:pt idx="15">
                  <c:v>0.33447098976109213</c:v>
                </c:pt>
                <c:pt idx="16">
                  <c:v>0.2696245733788396</c:v>
                </c:pt>
                <c:pt idx="17">
                  <c:v>0.25597269624573377</c:v>
                </c:pt>
                <c:pt idx="18">
                  <c:v>0.21843003412969283</c:v>
                </c:pt>
                <c:pt idx="19">
                  <c:v>0.17406143344709898</c:v>
                </c:pt>
                <c:pt idx="20">
                  <c:v>9.556313993174062E-2</c:v>
                </c:pt>
                <c:pt idx="21">
                  <c:v>5.8020477815699661E-2</c:v>
                </c:pt>
                <c:pt idx="22">
                  <c:v>2.3890784982935155E-2</c:v>
                </c:pt>
                <c:pt idx="23">
                  <c:v>2.0477815699658702E-2</c:v>
                </c:pt>
                <c:pt idx="24">
                  <c:v>1.7064846416382253E-2</c:v>
                </c:pt>
                <c:pt idx="25">
                  <c:v>1.3651877133105802E-2</c:v>
                </c:pt>
                <c:pt idx="26">
                  <c:v>0</c:v>
                </c:pt>
                <c:pt idx="27">
                  <c:v>0</c:v>
                </c:pt>
              </c:numCache>
            </c:numRef>
          </c:yVal>
          <c:smooth val="0"/>
        </c:ser>
        <c:ser>
          <c:idx val="1"/>
          <c:order val="1"/>
          <c:tx>
            <c:strRef>
              <c:f>Sheet2!$N$1</c:f>
              <c:strCache>
                <c:ptCount val="1"/>
                <c:pt idx="0">
                  <c:v>HS Diet ancestry</c:v>
                </c:pt>
              </c:strCache>
            </c:strRef>
          </c:tx>
          <c:xVal>
            <c:numRef>
              <c:f>Sheet2!$A$2:$A$29</c:f>
              <c:numCache>
                <c:formatCode>General</c:formatCode>
                <c:ptCount val="28"/>
                <c:pt idx="0">
                  <c:v>0</c:v>
                </c:pt>
                <c:pt idx="1">
                  <c:v>3</c:v>
                </c:pt>
                <c:pt idx="2">
                  <c:v>6</c:v>
                </c:pt>
                <c:pt idx="3">
                  <c:v>9</c:v>
                </c:pt>
                <c:pt idx="4">
                  <c:v>12</c:v>
                </c:pt>
                <c:pt idx="5">
                  <c:v>15</c:v>
                </c:pt>
                <c:pt idx="6">
                  <c:v>18</c:v>
                </c:pt>
                <c:pt idx="7">
                  <c:v>21</c:v>
                </c:pt>
                <c:pt idx="8">
                  <c:v>24</c:v>
                </c:pt>
                <c:pt idx="9">
                  <c:v>27</c:v>
                </c:pt>
                <c:pt idx="10">
                  <c:v>30</c:v>
                </c:pt>
                <c:pt idx="11">
                  <c:v>33</c:v>
                </c:pt>
                <c:pt idx="12">
                  <c:v>36</c:v>
                </c:pt>
                <c:pt idx="13">
                  <c:v>39</c:v>
                </c:pt>
                <c:pt idx="14">
                  <c:v>42</c:v>
                </c:pt>
                <c:pt idx="15">
                  <c:v>45</c:v>
                </c:pt>
                <c:pt idx="16">
                  <c:v>48</c:v>
                </c:pt>
                <c:pt idx="17">
                  <c:v>51</c:v>
                </c:pt>
                <c:pt idx="18">
                  <c:v>54</c:v>
                </c:pt>
                <c:pt idx="19">
                  <c:v>57</c:v>
                </c:pt>
                <c:pt idx="20">
                  <c:v>60</c:v>
                </c:pt>
                <c:pt idx="21">
                  <c:v>63</c:v>
                </c:pt>
                <c:pt idx="22">
                  <c:v>66</c:v>
                </c:pt>
                <c:pt idx="23">
                  <c:v>69</c:v>
                </c:pt>
                <c:pt idx="24">
                  <c:v>72</c:v>
                </c:pt>
                <c:pt idx="25">
                  <c:v>75</c:v>
                </c:pt>
                <c:pt idx="26">
                  <c:v>78</c:v>
                </c:pt>
                <c:pt idx="27">
                  <c:v>81</c:v>
                </c:pt>
              </c:numCache>
            </c:numRef>
          </c:xVal>
          <c:yVal>
            <c:numRef>
              <c:f>Sheet2!$N$2:$N$29</c:f>
              <c:numCache>
                <c:formatCode>General</c:formatCode>
                <c:ptCount val="28"/>
                <c:pt idx="0">
                  <c:v>1</c:v>
                </c:pt>
                <c:pt idx="1">
                  <c:v>0.9868852459016394</c:v>
                </c:pt>
                <c:pt idx="2">
                  <c:v>0.95737704918032784</c:v>
                </c:pt>
                <c:pt idx="3">
                  <c:v>0.94098360655737701</c:v>
                </c:pt>
                <c:pt idx="4">
                  <c:v>0.82622950819672136</c:v>
                </c:pt>
                <c:pt idx="5">
                  <c:v>0.8</c:v>
                </c:pt>
                <c:pt idx="6">
                  <c:v>0.66557377049180333</c:v>
                </c:pt>
                <c:pt idx="7">
                  <c:v>0.63934426229508201</c:v>
                </c:pt>
                <c:pt idx="8">
                  <c:v>0.54098360655737709</c:v>
                </c:pt>
                <c:pt idx="9">
                  <c:v>0.50163934426229506</c:v>
                </c:pt>
                <c:pt idx="10">
                  <c:v>0.45901639344262296</c:v>
                </c:pt>
                <c:pt idx="11">
                  <c:v>0.43606557377049182</c:v>
                </c:pt>
                <c:pt idx="12">
                  <c:v>0.38032786885245901</c:v>
                </c:pt>
                <c:pt idx="13">
                  <c:v>0.34754098360655739</c:v>
                </c:pt>
                <c:pt idx="14">
                  <c:v>0.30819672131147541</c:v>
                </c:pt>
                <c:pt idx="15">
                  <c:v>0.27213114754098361</c:v>
                </c:pt>
                <c:pt idx="16">
                  <c:v>0.21639344262295082</c:v>
                </c:pt>
                <c:pt idx="17">
                  <c:v>0.20983606557377049</c:v>
                </c:pt>
                <c:pt idx="18">
                  <c:v>0.17704918032786884</c:v>
                </c:pt>
                <c:pt idx="19">
                  <c:v>0.12131147540983607</c:v>
                </c:pt>
                <c:pt idx="20">
                  <c:v>5.9016393442622953E-2</c:v>
                </c:pt>
                <c:pt idx="21">
                  <c:v>5.2459016393442623E-2</c:v>
                </c:pt>
                <c:pt idx="22">
                  <c:v>2.9508196721311476E-2</c:v>
                </c:pt>
                <c:pt idx="23">
                  <c:v>2.2950819672131147E-2</c:v>
                </c:pt>
                <c:pt idx="24">
                  <c:v>1.6393442622950821E-2</c:v>
                </c:pt>
                <c:pt idx="25">
                  <c:v>9.8360655737704927E-3</c:v>
                </c:pt>
                <c:pt idx="26">
                  <c:v>3.2786885245901639E-3</c:v>
                </c:pt>
                <c:pt idx="27">
                  <c:v>0</c:v>
                </c:pt>
              </c:numCache>
            </c:numRef>
          </c:yVal>
          <c:smooth val="0"/>
        </c:ser>
        <c:dLbls>
          <c:showLegendKey val="0"/>
          <c:showVal val="0"/>
          <c:showCatName val="0"/>
          <c:showSerName val="0"/>
          <c:showPercent val="0"/>
          <c:showBubbleSize val="0"/>
        </c:dLbls>
        <c:axId val="210649088"/>
        <c:axId val="210649664"/>
      </c:scatterChart>
      <c:valAx>
        <c:axId val="210649088"/>
        <c:scaling>
          <c:orientation val="minMax"/>
        </c:scaling>
        <c:delete val="0"/>
        <c:axPos val="b"/>
        <c:title>
          <c:tx>
            <c:rich>
              <a:bodyPr/>
              <a:lstStyle/>
              <a:p>
                <a:pPr>
                  <a:defRPr sz="1100"/>
                </a:pPr>
                <a:r>
                  <a:rPr lang="en-US" sz="1100"/>
                  <a:t>Days</a:t>
                </a:r>
              </a:p>
            </c:rich>
          </c:tx>
          <c:layout/>
          <c:overlay val="0"/>
        </c:title>
        <c:numFmt formatCode="General" sourceLinked="1"/>
        <c:majorTickMark val="out"/>
        <c:minorTickMark val="none"/>
        <c:tickLblPos val="nextTo"/>
        <c:crossAx val="210649664"/>
        <c:crosses val="autoZero"/>
        <c:crossBetween val="midCat"/>
      </c:valAx>
      <c:valAx>
        <c:axId val="210649664"/>
        <c:scaling>
          <c:orientation val="minMax"/>
          <c:max val="1"/>
        </c:scaling>
        <c:delete val="0"/>
        <c:axPos val="l"/>
        <c:title>
          <c:tx>
            <c:rich>
              <a:bodyPr rot="-5400000" vert="horz"/>
              <a:lstStyle/>
              <a:p>
                <a:pPr>
                  <a:defRPr sz="1400"/>
                </a:pPr>
                <a:r>
                  <a:rPr lang="en-US" sz="1400"/>
                  <a:t>Survival</a:t>
                </a:r>
              </a:p>
            </c:rich>
          </c:tx>
          <c:layout/>
          <c:overlay val="0"/>
        </c:title>
        <c:numFmt formatCode="General" sourceLinked="1"/>
        <c:majorTickMark val="out"/>
        <c:minorTickMark val="none"/>
        <c:tickLblPos val="nextTo"/>
        <c:crossAx val="210649088"/>
        <c:crosses val="autoZero"/>
        <c:crossBetween val="midCat"/>
        <c:majorUnit val="0.1"/>
      </c:valAx>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F1 male on</a:t>
            </a:r>
            <a:r>
              <a:rPr lang="en-US" baseline="0"/>
              <a:t> HS Diet</a:t>
            </a:r>
            <a:endParaRPr lang="en-US"/>
          </a:p>
        </c:rich>
      </c:tx>
      <c:layout/>
      <c:overlay val="0"/>
    </c:title>
    <c:autoTitleDeleted val="0"/>
    <c:plotArea>
      <c:layout/>
      <c:scatterChart>
        <c:scatterStyle val="lineMarker"/>
        <c:varyColors val="0"/>
        <c:ser>
          <c:idx val="0"/>
          <c:order val="0"/>
          <c:tx>
            <c:strRef>
              <c:f>Sheet2!$K$1</c:f>
              <c:strCache>
                <c:ptCount val="1"/>
                <c:pt idx="0">
                  <c:v>Normal Diet ancestry</c:v>
                </c:pt>
              </c:strCache>
            </c:strRef>
          </c:tx>
          <c:xVal>
            <c:numRef>
              <c:f>Sheet2!$A$2:$A$29</c:f>
              <c:numCache>
                <c:formatCode>General</c:formatCode>
                <c:ptCount val="28"/>
                <c:pt idx="0">
                  <c:v>0</c:v>
                </c:pt>
                <c:pt idx="1">
                  <c:v>3</c:v>
                </c:pt>
                <c:pt idx="2">
                  <c:v>6</c:v>
                </c:pt>
                <c:pt idx="3">
                  <c:v>9</c:v>
                </c:pt>
                <c:pt idx="4">
                  <c:v>12</c:v>
                </c:pt>
                <c:pt idx="5">
                  <c:v>15</c:v>
                </c:pt>
                <c:pt idx="6">
                  <c:v>18</c:v>
                </c:pt>
                <c:pt idx="7">
                  <c:v>21</c:v>
                </c:pt>
                <c:pt idx="8">
                  <c:v>24</c:v>
                </c:pt>
                <c:pt idx="9">
                  <c:v>27</c:v>
                </c:pt>
                <c:pt idx="10">
                  <c:v>30</c:v>
                </c:pt>
                <c:pt idx="11">
                  <c:v>33</c:v>
                </c:pt>
                <c:pt idx="12">
                  <c:v>36</c:v>
                </c:pt>
                <c:pt idx="13">
                  <c:v>39</c:v>
                </c:pt>
                <c:pt idx="14">
                  <c:v>42</c:v>
                </c:pt>
                <c:pt idx="15">
                  <c:v>45</c:v>
                </c:pt>
                <c:pt idx="16">
                  <c:v>48</c:v>
                </c:pt>
                <c:pt idx="17">
                  <c:v>51</c:v>
                </c:pt>
                <c:pt idx="18">
                  <c:v>54</c:v>
                </c:pt>
                <c:pt idx="19">
                  <c:v>57</c:v>
                </c:pt>
                <c:pt idx="20">
                  <c:v>60</c:v>
                </c:pt>
                <c:pt idx="21">
                  <c:v>63</c:v>
                </c:pt>
                <c:pt idx="22">
                  <c:v>66</c:v>
                </c:pt>
                <c:pt idx="23">
                  <c:v>69</c:v>
                </c:pt>
                <c:pt idx="24">
                  <c:v>72</c:v>
                </c:pt>
                <c:pt idx="25">
                  <c:v>75</c:v>
                </c:pt>
                <c:pt idx="26">
                  <c:v>78</c:v>
                </c:pt>
                <c:pt idx="27">
                  <c:v>81</c:v>
                </c:pt>
              </c:numCache>
            </c:numRef>
          </c:xVal>
          <c:yVal>
            <c:numRef>
              <c:f>Sheet2!$K$2:$K$29</c:f>
              <c:numCache>
                <c:formatCode>General</c:formatCode>
                <c:ptCount val="28"/>
                <c:pt idx="0">
                  <c:v>1</c:v>
                </c:pt>
                <c:pt idx="1">
                  <c:v>0.99671052631578949</c:v>
                </c:pt>
                <c:pt idx="2">
                  <c:v>0.95723684210526316</c:v>
                </c:pt>
                <c:pt idx="3">
                  <c:v>0.94407894736842102</c:v>
                </c:pt>
                <c:pt idx="4">
                  <c:v>0.875</c:v>
                </c:pt>
                <c:pt idx="5">
                  <c:v>0.80921052631578949</c:v>
                </c:pt>
                <c:pt idx="6">
                  <c:v>0.75657894736842102</c:v>
                </c:pt>
                <c:pt idx="7">
                  <c:v>0.70723684210526316</c:v>
                </c:pt>
                <c:pt idx="8">
                  <c:v>0.46381578947368424</c:v>
                </c:pt>
                <c:pt idx="9">
                  <c:v>0.35526315789473684</c:v>
                </c:pt>
                <c:pt idx="10">
                  <c:v>0.31907894736842107</c:v>
                </c:pt>
                <c:pt idx="11">
                  <c:v>0.25986842105263158</c:v>
                </c:pt>
                <c:pt idx="12">
                  <c:v>0.21052631578947367</c:v>
                </c:pt>
                <c:pt idx="13">
                  <c:v>0.17105263157894737</c:v>
                </c:pt>
                <c:pt idx="14">
                  <c:v>0.12171052631578948</c:v>
                </c:pt>
                <c:pt idx="15">
                  <c:v>9.2105263157894732E-2</c:v>
                </c:pt>
                <c:pt idx="16">
                  <c:v>6.5789473684210523E-2</c:v>
                </c:pt>
                <c:pt idx="17">
                  <c:v>4.6052631578947366E-2</c:v>
                </c:pt>
                <c:pt idx="18">
                  <c:v>3.9473684210526314E-2</c:v>
                </c:pt>
                <c:pt idx="19">
                  <c:v>2.3026315789473683E-2</c:v>
                </c:pt>
                <c:pt idx="20">
                  <c:v>9.8684210526315784E-3</c:v>
                </c:pt>
                <c:pt idx="21">
                  <c:v>6.5789473684210523E-3</c:v>
                </c:pt>
                <c:pt idx="22">
                  <c:v>3.2894736842105261E-3</c:v>
                </c:pt>
                <c:pt idx="23">
                  <c:v>0</c:v>
                </c:pt>
                <c:pt idx="24">
                  <c:v>0</c:v>
                </c:pt>
                <c:pt idx="25">
                  <c:v>0</c:v>
                </c:pt>
                <c:pt idx="26">
                  <c:v>0</c:v>
                </c:pt>
                <c:pt idx="27">
                  <c:v>0</c:v>
                </c:pt>
              </c:numCache>
            </c:numRef>
          </c:yVal>
          <c:smooth val="0"/>
        </c:ser>
        <c:ser>
          <c:idx val="1"/>
          <c:order val="1"/>
          <c:tx>
            <c:strRef>
              <c:f>Sheet2!$O$1</c:f>
              <c:strCache>
                <c:ptCount val="1"/>
                <c:pt idx="0">
                  <c:v>HS Diet ancestry</c:v>
                </c:pt>
              </c:strCache>
            </c:strRef>
          </c:tx>
          <c:xVal>
            <c:numRef>
              <c:f>Sheet2!$A$2:$A$29</c:f>
              <c:numCache>
                <c:formatCode>General</c:formatCode>
                <c:ptCount val="28"/>
                <c:pt idx="0">
                  <c:v>0</c:v>
                </c:pt>
                <c:pt idx="1">
                  <c:v>3</c:v>
                </c:pt>
                <c:pt idx="2">
                  <c:v>6</c:v>
                </c:pt>
                <c:pt idx="3">
                  <c:v>9</c:v>
                </c:pt>
                <c:pt idx="4">
                  <c:v>12</c:v>
                </c:pt>
                <c:pt idx="5">
                  <c:v>15</c:v>
                </c:pt>
                <c:pt idx="6">
                  <c:v>18</c:v>
                </c:pt>
                <c:pt idx="7">
                  <c:v>21</c:v>
                </c:pt>
                <c:pt idx="8">
                  <c:v>24</c:v>
                </c:pt>
                <c:pt idx="9">
                  <c:v>27</c:v>
                </c:pt>
                <c:pt idx="10">
                  <c:v>30</c:v>
                </c:pt>
                <c:pt idx="11">
                  <c:v>33</c:v>
                </c:pt>
                <c:pt idx="12">
                  <c:v>36</c:v>
                </c:pt>
                <c:pt idx="13">
                  <c:v>39</c:v>
                </c:pt>
                <c:pt idx="14">
                  <c:v>42</c:v>
                </c:pt>
                <c:pt idx="15">
                  <c:v>45</c:v>
                </c:pt>
                <c:pt idx="16">
                  <c:v>48</c:v>
                </c:pt>
                <c:pt idx="17">
                  <c:v>51</c:v>
                </c:pt>
                <c:pt idx="18">
                  <c:v>54</c:v>
                </c:pt>
                <c:pt idx="19">
                  <c:v>57</c:v>
                </c:pt>
                <c:pt idx="20">
                  <c:v>60</c:v>
                </c:pt>
                <c:pt idx="21">
                  <c:v>63</c:v>
                </c:pt>
                <c:pt idx="22">
                  <c:v>66</c:v>
                </c:pt>
                <c:pt idx="23">
                  <c:v>69</c:v>
                </c:pt>
                <c:pt idx="24">
                  <c:v>72</c:v>
                </c:pt>
                <c:pt idx="25">
                  <c:v>75</c:v>
                </c:pt>
                <c:pt idx="26">
                  <c:v>78</c:v>
                </c:pt>
                <c:pt idx="27">
                  <c:v>81</c:v>
                </c:pt>
              </c:numCache>
            </c:numRef>
          </c:xVal>
          <c:yVal>
            <c:numRef>
              <c:f>Sheet2!$O$2:$O$29</c:f>
              <c:numCache>
                <c:formatCode>General</c:formatCode>
                <c:ptCount val="28"/>
                <c:pt idx="0">
                  <c:v>1</c:v>
                </c:pt>
                <c:pt idx="1">
                  <c:v>0.99035369774919613</c:v>
                </c:pt>
                <c:pt idx="2">
                  <c:v>0.91961414790996787</c:v>
                </c:pt>
                <c:pt idx="3">
                  <c:v>0.89389067524115751</c:v>
                </c:pt>
                <c:pt idx="4">
                  <c:v>0.74276527331189712</c:v>
                </c:pt>
                <c:pt idx="5">
                  <c:v>0.7138263665594855</c:v>
                </c:pt>
                <c:pt idx="6">
                  <c:v>0.67202572347266876</c:v>
                </c:pt>
                <c:pt idx="7">
                  <c:v>0.61414790996784563</c:v>
                </c:pt>
                <c:pt idx="8">
                  <c:v>0.34726688102893893</c:v>
                </c:pt>
                <c:pt idx="9">
                  <c:v>0.29903536977491962</c:v>
                </c:pt>
                <c:pt idx="10">
                  <c:v>0.27331189710610931</c:v>
                </c:pt>
                <c:pt idx="11">
                  <c:v>0.23151125401929259</c:v>
                </c:pt>
                <c:pt idx="12">
                  <c:v>0.20257234726688103</c:v>
                </c:pt>
                <c:pt idx="13">
                  <c:v>0.18649517684887459</c:v>
                </c:pt>
                <c:pt idx="14">
                  <c:v>0.15434083601286175</c:v>
                </c:pt>
                <c:pt idx="15">
                  <c:v>0.13183279742765272</c:v>
                </c:pt>
                <c:pt idx="16">
                  <c:v>9.0032154340836015E-2</c:v>
                </c:pt>
                <c:pt idx="17">
                  <c:v>8.0385852090032156E-2</c:v>
                </c:pt>
                <c:pt idx="18">
                  <c:v>6.7524115755627015E-2</c:v>
                </c:pt>
                <c:pt idx="19">
                  <c:v>5.1446945337620578E-2</c:v>
                </c:pt>
                <c:pt idx="20">
                  <c:v>3.215434083601286E-2</c:v>
                </c:pt>
                <c:pt idx="21">
                  <c:v>1.9292604501607719E-2</c:v>
                </c:pt>
                <c:pt idx="22">
                  <c:v>9.6463022508038593E-3</c:v>
                </c:pt>
                <c:pt idx="23">
                  <c:v>6.4308681672025723E-3</c:v>
                </c:pt>
                <c:pt idx="24">
                  <c:v>6.4308681672025723E-3</c:v>
                </c:pt>
                <c:pt idx="25">
                  <c:v>6.4308681672025723E-3</c:v>
                </c:pt>
                <c:pt idx="26">
                  <c:v>6.4308681672025723E-3</c:v>
                </c:pt>
                <c:pt idx="27">
                  <c:v>0</c:v>
                </c:pt>
              </c:numCache>
            </c:numRef>
          </c:yVal>
          <c:smooth val="0"/>
        </c:ser>
        <c:dLbls>
          <c:showLegendKey val="0"/>
          <c:showVal val="0"/>
          <c:showCatName val="0"/>
          <c:showSerName val="0"/>
          <c:showPercent val="0"/>
          <c:showBubbleSize val="0"/>
        </c:dLbls>
        <c:axId val="210651392"/>
        <c:axId val="210651968"/>
      </c:scatterChart>
      <c:valAx>
        <c:axId val="210651392"/>
        <c:scaling>
          <c:orientation val="minMax"/>
        </c:scaling>
        <c:delete val="0"/>
        <c:axPos val="b"/>
        <c:title>
          <c:tx>
            <c:rich>
              <a:bodyPr/>
              <a:lstStyle/>
              <a:p>
                <a:pPr>
                  <a:defRPr/>
                </a:pPr>
                <a:r>
                  <a:rPr lang="en-US" sz="1400"/>
                  <a:t>Days</a:t>
                </a:r>
                <a:endParaRPr lang="en-US"/>
              </a:p>
            </c:rich>
          </c:tx>
          <c:layout/>
          <c:overlay val="0"/>
        </c:title>
        <c:numFmt formatCode="General" sourceLinked="1"/>
        <c:majorTickMark val="out"/>
        <c:minorTickMark val="none"/>
        <c:tickLblPos val="nextTo"/>
        <c:crossAx val="210651968"/>
        <c:crosses val="autoZero"/>
        <c:crossBetween val="midCat"/>
      </c:valAx>
      <c:valAx>
        <c:axId val="210651968"/>
        <c:scaling>
          <c:orientation val="minMax"/>
          <c:max val="1"/>
        </c:scaling>
        <c:delete val="0"/>
        <c:axPos val="l"/>
        <c:title>
          <c:tx>
            <c:rich>
              <a:bodyPr rot="-5400000" vert="horz"/>
              <a:lstStyle/>
              <a:p>
                <a:pPr>
                  <a:defRPr/>
                </a:pPr>
                <a:r>
                  <a:rPr lang="en-US" sz="1400"/>
                  <a:t>Survival</a:t>
                </a:r>
                <a:endParaRPr lang="en-US"/>
              </a:p>
            </c:rich>
          </c:tx>
          <c:layout/>
          <c:overlay val="0"/>
        </c:title>
        <c:numFmt formatCode="General" sourceLinked="1"/>
        <c:majorTickMark val="out"/>
        <c:minorTickMark val="none"/>
        <c:tickLblPos val="nextTo"/>
        <c:crossAx val="210651392"/>
        <c:crosses val="autoZero"/>
        <c:crossBetween val="midCat"/>
        <c:majorUnit val="0.1"/>
      </c:valAx>
    </c:plotArea>
    <c:plotVisOnly val="1"/>
    <c:dispBlanksAs val="gap"/>
    <c:showDLblsOverMax val="0"/>
  </c:chart>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8-10-18T13:32:12.835" idx="3">
    <p:pos x="2692" y="2553"/>
    <p:text>The values for number of genes are wrong
new analysis was done using following cutoff
p-value &lt; 0.05 and fold change &gt;= 1.3</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A8F0DA-7B5C-4AD2-90B1-35802DD49848}" type="datetimeFigureOut">
              <a:rPr lang="en-US" smtClean="0"/>
              <a:t>10/18/2018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922524-0BDE-4BF1-B712-029734C8EE13}" type="slidenum">
              <a:rPr lang="en-US" smtClean="0"/>
              <a:t>‹#›</a:t>
            </a:fld>
            <a:endParaRPr lang="en-US"/>
          </a:p>
        </p:txBody>
      </p:sp>
    </p:spTree>
    <p:extLst>
      <p:ext uri="{BB962C8B-B14F-4D97-AF65-F5344CB8AC3E}">
        <p14:creationId xmlns:p14="http://schemas.microsoft.com/office/powerpoint/2010/main" val="3716618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Epigenetic changes are heritable changes in gene expression, physiology or </a:t>
            </a:r>
            <a:r>
              <a:rPr lang="en-US" sz="1200" b="0" i="0" u="none" strike="noStrike" kern="1200" dirty="0" err="1" smtClean="0">
                <a:solidFill>
                  <a:schemeClr val="tx1"/>
                </a:solidFill>
                <a:latin typeface="+mn-lt"/>
                <a:ea typeface="+mn-ea"/>
                <a:cs typeface="+mn-cs"/>
              </a:rPr>
              <a:t>behaviour</a:t>
            </a:r>
            <a:r>
              <a:rPr lang="en-US" sz="1200" b="0" i="0" u="none" strike="noStrike" kern="1200" dirty="0" smtClean="0">
                <a:solidFill>
                  <a:schemeClr val="tx1"/>
                </a:solidFill>
                <a:latin typeface="+mn-lt"/>
                <a:ea typeface="+mn-ea"/>
                <a:cs typeface="+mn-cs"/>
              </a:rPr>
              <a:t> that do not involve mutations in the DNA sequence. </a:t>
            </a:r>
            <a:endParaRPr lang="en-US" dirty="0"/>
          </a:p>
        </p:txBody>
      </p:sp>
      <p:sp>
        <p:nvSpPr>
          <p:cNvPr id="4" name="Slide Number Placeholder 3"/>
          <p:cNvSpPr>
            <a:spLocks noGrp="1"/>
          </p:cNvSpPr>
          <p:nvPr>
            <p:ph type="sldNum" sz="quarter" idx="10"/>
          </p:nvPr>
        </p:nvSpPr>
        <p:spPr/>
        <p:txBody>
          <a:bodyPr/>
          <a:lstStyle/>
          <a:p>
            <a:fld id="{5E2EBD63-5F03-42C3-8F0A-73B576CF2CC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E2EBD63-5F03-42C3-8F0A-73B576CF2CC0}" type="slidenum">
              <a:rPr lang="en-US" smtClean="0"/>
              <a:pPr/>
              <a:t>19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rtl="0"/>
            <a:r>
              <a:rPr lang="en-US" sz="1200" b="0" i="0" u="none" strike="noStrike" kern="1200" dirty="0" smtClean="0">
                <a:solidFill>
                  <a:schemeClr val="tx1"/>
                </a:solidFill>
                <a:latin typeface="+mn-lt"/>
                <a:ea typeface="+mn-ea"/>
                <a:cs typeface="+mn-cs"/>
              </a:rPr>
              <a:t>Randomized control studies are the only way of determining what components of diet are causal; only observational studies are possible in humans because of ethics and noncompliance . On the </a:t>
            </a:r>
            <a:r>
              <a:rPr lang="en-US" sz="1200" b="0" i="0" u="none" strike="noStrike" kern="1200" dirty="0" err="1" smtClean="0">
                <a:solidFill>
                  <a:schemeClr val="tx1"/>
                </a:solidFill>
                <a:latin typeface="+mn-lt"/>
                <a:ea typeface="+mn-ea"/>
                <a:cs typeface="+mn-cs"/>
              </a:rPr>
              <a:t>presitigious</a:t>
            </a:r>
            <a:r>
              <a:rPr lang="en-US" sz="1200" b="0" i="0" u="none" strike="noStrike" kern="1200" dirty="0" smtClean="0">
                <a:solidFill>
                  <a:schemeClr val="tx1"/>
                </a:solidFill>
                <a:latin typeface="+mn-lt"/>
                <a:ea typeface="+mn-ea"/>
                <a:cs typeface="+mn-cs"/>
              </a:rPr>
              <a:t> Cochrane reviews you will only find RCTs of exercise intervention. We don’t know which diets are associated with a higher risk versus others. Past animal studies have not been comparative.</a:t>
            </a:r>
            <a:endParaRPr lang="en-US" b="0" dirty="0" smtClean="0"/>
          </a:p>
          <a:p>
            <a:pPr rtl="0"/>
            <a:r>
              <a:rPr lang="en-US" sz="1200" b="0" i="0" u="none" strike="noStrike" kern="1200" dirty="0" smtClean="0">
                <a:solidFill>
                  <a:schemeClr val="tx1"/>
                </a:solidFill>
                <a:latin typeface="+mn-lt"/>
                <a:ea typeface="+mn-ea"/>
                <a:cs typeface="+mn-cs"/>
              </a:rPr>
              <a:t>[Existing studies focus on endogenous biological function of the homologous fly gene with little reference to human disease because they start from the fly]</a:t>
            </a:r>
            <a:endParaRPr lang="en-US" b="0" dirty="0" smtClean="0"/>
          </a:p>
          <a:p>
            <a:pPr rtl="0" fontAlgn="base"/>
            <a:r>
              <a:rPr lang="en-US" b="0" dirty="0" smtClean="0"/>
              <a:t/>
            </a:r>
            <a:br>
              <a:rPr lang="en-US" b="0" dirty="0" smtClean="0"/>
            </a:br>
            <a:r>
              <a:rPr lang="en-US" sz="1200" b="0" i="0" u="none" strike="noStrike" kern="1200" dirty="0" smtClean="0">
                <a:solidFill>
                  <a:schemeClr val="tx1"/>
                </a:solidFill>
                <a:latin typeface="+mn-lt"/>
                <a:ea typeface="+mn-ea"/>
                <a:cs typeface="+mn-cs"/>
              </a:rPr>
              <a:t>Unlimited supply</a:t>
            </a:r>
          </a:p>
          <a:p>
            <a:pPr rtl="0" fontAlgn="base"/>
            <a:r>
              <a:rPr lang="en-US" sz="1200" b="0" i="0" u="none" strike="noStrike" kern="1200" dirty="0" smtClean="0">
                <a:solidFill>
                  <a:schemeClr val="tx1"/>
                </a:solidFill>
                <a:latin typeface="+mn-lt"/>
                <a:ea typeface="+mn-ea"/>
                <a:cs typeface="+mn-cs"/>
              </a:rPr>
              <a:t>75% human disease genes have related sequences in </a:t>
            </a:r>
            <a:r>
              <a:rPr lang="en-US" sz="1200" b="0" i="1" u="none" strike="noStrike" kern="1200" dirty="0" smtClean="0">
                <a:solidFill>
                  <a:schemeClr val="tx1"/>
                </a:solidFill>
                <a:latin typeface="+mn-lt"/>
                <a:ea typeface="+mn-ea"/>
                <a:cs typeface="+mn-cs"/>
              </a:rPr>
              <a:t>D. </a:t>
            </a:r>
            <a:r>
              <a:rPr lang="en-US" sz="1200" b="0" i="1" u="none" strike="noStrike" kern="1200" dirty="0" err="1" smtClean="0">
                <a:solidFill>
                  <a:schemeClr val="tx1"/>
                </a:solidFill>
                <a:latin typeface="+mn-lt"/>
                <a:ea typeface="+mn-ea"/>
                <a:cs typeface="+mn-cs"/>
              </a:rPr>
              <a:t>melanogaster</a:t>
            </a:r>
            <a:r>
              <a:rPr lang="en-US" sz="1200" b="0" i="1" u="none" strike="noStrike" kern="1200" dirty="0" smtClean="0">
                <a:solidFill>
                  <a:schemeClr val="tx1"/>
                </a:solidFill>
                <a:latin typeface="+mn-lt"/>
                <a:ea typeface="+mn-ea"/>
                <a:cs typeface="+mn-cs"/>
              </a:rPr>
              <a:t> (defined by matches with expectation</a:t>
            </a:r>
            <a:r>
              <a:rPr lang="en-US" sz="1200" b="0" i="0" u="none" strike="noStrike" kern="1200" dirty="0" smtClean="0">
                <a:solidFill>
                  <a:schemeClr val="tx1"/>
                </a:solidFill>
                <a:latin typeface="+mn-lt"/>
                <a:ea typeface="+mn-ea"/>
                <a:cs typeface="+mn-cs"/>
              </a:rPr>
              <a:t> values ≤10</a:t>
            </a:r>
            <a:r>
              <a:rPr lang="en-US" sz="1200" b="0" i="0" u="none" strike="noStrike" kern="1200" baseline="30000" dirty="0" smtClean="0">
                <a:solidFill>
                  <a:schemeClr val="tx1"/>
                </a:solidFill>
                <a:latin typeface="+mn-lt"/>
                <a:ea typeface="+mn-ea"/>
                <a:cs typeface="+mn-cs"/>
              </a:rPr>
              <a:t>–10</a:t>
            </a:r>
            <a:r>
              <a:rPr lang="en-US" sz="1200" b="0" i="0" u="none" strike="noStrike" kern="1200" dirty="0" smtClean="0">
                <a:solidFill>
                  <a:schemeClr val="tx1"/>
                </a:solidFill>
                <a:latin typeface="+mn-lt"/>
                <a:ea typeface="+mn-ea"/>
                <a:cs typeface="+mn-cs"/>
              </a:rPr>
              <a:t>);</a:t>
            </a:r>
          </a:p>
          <a:p>
            <a:pPr rtl="0" fontAlgn="base"/>
            <a:r>
              <a:rPr lang="en-US" sz="1200" b="0" i="0" u="none" strike="noStrike" kern="1200" dirty="0" smtClean="0">
                <a:solidFill>
                  <a:schemeClr val="tx1"/>
                </a:solidFill>
                <a:latin typeface="+mn-lt"/>
                <a:ea typeface="+mn-ea"/>
                <a:cs typeface="+mn-cs"/>
              </a:rPr>
              <a:t>Ease of Genetic manipulation</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study the effect of HSD on subsequent generation, we crossed </a:t>
            </a:r>
            <a:r>
              <a:rPr lang="en-US" baseline="0" dirty="0" err="1" smtClean="0"/>
              <a:t>hsd</a:t>
            </a:r>
            <a:r>
              <a:rPr lang="en-US" baseline="0" dirty="0" smtClean="0"/>
              <a:t> fed male with normal diet female . The eggs were </a:t>
            </a:r>
            <a:r>
              <a:rPr lang="en-US" baseline="0" dirty="0" err="1" smtClean="0"/>
              <a:t>layed</a:t>
            </a:r>
            <a:r>
              <a:rPr lang="en-US" baseline="0" dirty="0" smtClean="0"/>
              <a:t> on normal medium. After </a:t>
            </a:r>
            <a:r>
              <a:rPr lang="en-US" baseline="0" dirty="0" err="1" smtClean="0"/>
              <a:t>eclosion</a:t>
            </a:r>
            <a:r>
              <a:rPr lang="en-US" baseline="0" dirty="0" smtClean="0"/>
              <a:t>, adults were treated with 2 week of treatment and </a:t>
            </a:r>
            <a:r>
              <a:rPr lang="en-US" baseline="0" dirty="0" err="1" smtClean="0"/>
              <a:t>sacrifised</a:t>
            </a:r>
            <a:r>
              <a:rPr lang="en-US" baseline="0" dirty="0" smtClean="0"/>
              <a:t> for measurement of TAG and protein level.</a:t>
            </a:r>
          </a:p>
          <a:p>
            <a:endParaRPr lang="en-US" baseline="0" dirty="0" smtClean="0"/>
          </a:p>
          <a:p>
            <a:r>
              <a:rPr lang="en-US" baseline="0" dirty="0" smtClean="0"/>
              <a:t>For generating F2 progeny, we crossed F1 male obtained through HSD fed male line and crossed with normal female. The rest of the procedure is same.</a:t>
            </a:r>
          </a:p>
          <a:p>
            <a:r>
              <a:rPr lang="en-US" baseline="0" dirty="0" smtClean="0"/>
              <a:t>Just to stress on the point that, no F2 generation parents didn’t have  exposure to HSD only their grandparent that too male line was exposed to high sugar diet.</a:t>
            </a:r>
            <a:endParaRPr lang="en-US" dirty="0" smtClean="0"/>
          </a:p>
          <a:p>
            <a:endParaRPr lang="en-US" dirty="0"/>
          </a:p>
        </p:txBody>
      </p:sp>
      <p:sp>
        <p:nvSpPr>
          <p:cNvPr id="4" name="Slide Number Placeholder 3"/>
          <p:cNvSpPr>
            <a:spLocks noGrp="1"/>
          </p:cNvSpPr>
          <p:nvPr>
            <p:ph type="sldNum" sz="quarter" idx="10"/>
          </p:nvPr>
        </p:nvSpPr>
        <p:spPr/>
        <p:txBody>
          <a:bodyPr/>
          <a:lstStyle/>
          <a:p>
            <a:fld id="{5C922524-0BDE-4BF1-B712-029734C8EE13}" type="slidenum">
              <a:rPr lang="en-US" smtClean="0"/>
              <a:t>21</a:t>
            </a:fld>
            <a:endParaRPr lang="en-US"/>
          </a:p>
        </p:txBody>
      </p:sp>
    </p:spTree>
    <p:extLst>
      <p:ext uri="{BB962C8B-B14F-4D97-AF65-F5344CB8AC3E}">
        <p14:creationId xmlns:p14="http://schemas.microsoft.com/office/powerpoint/2010/main" val="2119603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Motivation: </a:t>
            </a:r>
            <a:r>
              <a:rPr lang="en-IN" sz="1200" b="0" i="0" kern="1200" dirty="0" smtClean="0">
                <a:solidFill>
                  <a:schemeClr val="tx1"/>
                </a:solidFill>
                <a:effectLst/>
                <a:latin typeface="+mn-lt"/>
                <a:ea typeface="+mn-ea"/>
                <a:cs typeface="+mn-cs"/>
              </a:rPr>
              <a:t>A gene set test is a differential expression analysis in which a </a:t>
            </a:r>
            <a:r>
              <a:rPr lang="en-IN" sz="1200" b="0" i="1" kern="1200" dirty="0" smtClean="0">
                <a:solidFill>
                  <a:schemeClr val="tx1"/>
                </a:solidFill>
                <a:effectLst/>
                <a:latin typeface="+mn-lt"/>
                <a:ea typeface="+mn-ea"/>
                <a:cs typeface="+mn-cs"/>
              </a:rPr>
              <a:t>P</a:t>
            </a:r>
            <a:r>
              <a:rPr lang="en-IN" sz="1200" b="0" i="0" kern="1200" dirty="0" smtClean="0">
                <a:solidFill>
                  <a:schemeClr val="tx1"/>
                </a:solidFill>
                <a:effectLst/>
                <a:latin typeface="+mn-lt"/>
                <a:ea typeface="+mn-ea"/>
                <a:cs typeface="+mn-cs"/>
              </a:rPr>
              <a:t>-value is assigned to a set of genes as a unit. Gene set tests are valuable for increasing statistical power, organizing and interpreting results and for relating expression patterns across different experiments. Existing methods are based on permutation. Methods that rely on permutation of probes unrealistically assume independence of genes, while those that rely on permutation of sample are suitable only for two-group comparisons with a good number of replicates in each group.</a:t>
            </a:r>
          </a:p>
          <a:p>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A gene set test is a differential expression analysis in which a set of putatively co-regulated genes is treated as a unit. A single </a:t>
            </a:r>
            <a:r>
              <a:rPr lang="en-IN" sz="1200" b="0" i="1" kern="1200" dirty="0" smtClean="0">
                <a:solidFill>
                  <a:schemeClr val="tx1"/>
                </a:solidFill>
                <a:effectLst/>
                <a:latin typeface="+mn-lt"/>
                <a:ea typeface="+mn-ea"/>
                <a:cs typeface="+mn-cs"/>
              </a:rPr>
              <a:t>P</a:t>
            </a:r>
            <a:r>
              <a:rPr lang="en-IN" sz="1200" b="0" i="0" kern="1200" dirty="0" smtClean="0">
                <a:solidFill>
                  <a:schemeClr val="tx1"/>
                </a:solidFill>
                <a:effectLst/>
                <a:latin typeface="+mn-lt"/>
                <a:ea typeface="+mn-ea"/>
                <a:cs typeface="+mn-cs"/>
              </a:rPr>
              <a:t>-value is evaluated for the set rather than evaluating individual </a:t>
            </a:r>
            <a:r>
              <a:rPr lang="en-IN" sz="1200" b="0" i="1" kern="1200" dirty="0" smtClean="0">
                <a:solidFill>
                  <a:schemeClr val="tx1"/>
                </a:solidFill>
                <a:effectLst/>
                <a:latin typeface="+mn-lt"/>
                <a:ea typeface="+mn-ea"/>
                <a:cs typeface="+mn-cs"/>
              </a:rPr>
              <a:t>P</a:t>
            </a:r>
            <a:r>
              <a:rPr lang="en-IN" sz="1200" b="0" i="0" kern="1200" dirty="0" smtClean="0">
                <a:solidFill>
                  <a:schemeClr val="tx1"/>
                </a:solidFill>
                <a:effectLst/>
                <a:latin typeface="+mn-lt"/>
                <a:ea typeface="+mn-ea"/>
                <a:cs typeface="+mn-cs"/>
              </a:rPr>
              <a:t>-values for individual genes.</a:t>
            </a:r>
          </a:p>
          <a:p>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Gene set tests can be statistically more powerful than </a:t>
            </a:r>
            <a:r>
              <a:rPr lang="en-IN" sz="1200" b="0" i="0" kern="1200" dirty="0" err="1" smtClean="0">
                <a:solidFill>
                  <a:schemeClr val="tx1"/>
                </a:solidFill>
                <a:effectLst/>
                <a:latin typeface="+mn-lt"/>
                <a:ea typeface="+mn-ea"/>
                <a:cs typeface="+mn-cs"/>
              </a:rPr>
              <a:t>genewise</a:t>
            </a:r>
            <a:r>
              <a:rPr lang="en-IN" sz="1200" b="0" i="0" kern="1200" dirty="0" smtClean="0">
                <a:solidFill>
                  <a:schemeClr val="tx1"/>
                </a:solidFill>
                <a:effectLst/>
                <a:latin typeface="+mn-lt"/>
                <a:ea typeface="+mn-ea"/>
                <a:cs typeface="+mn-cs"/>
              </a:rPr>
              <a:t> tests as evidence is accumulated from many genes.</a:t>
            </a:r>
          </a:p>
          <a:p>
            <a:endParaRPr lang="en-US" dirty="0"/>
          </a:p>
        </p:txBody>
      </p:sp>
      <p:sp>
        <p:nvSpPr>
          <p:cNvPr id="4" name="Slide Number Placeholder 3"/>
          <p:cNvSpPr>
            <a:spLocks noGrp="1"/>
          </p:cNvSpPr>
          <p:nvPr>
            <p:ph type="sldNum" sz="quarter" idx="10"/>
          </p:nvPr>
        </p:nvSpPr>
        <p:spPr/>
        <p:txBody>
          <a:bodyPr/>
          <a:lstStyle/>
          <a:p>
            <a:fld id="{46672C2A-47CE-4FE0-B071-2FED543AD659}" type="slidenum">
              <a:rPr lang="en-US" smtClean="0"/>
              <a:t>27</a:t>
            </a:fld>
            <a:endParaRPr lang="en-US"/>
          </a:p>
        </p:txBody>
      </p:sp>
    </p:spTree>
    <p:extLst>
      <p:ext uri="{BB962C8B-B14F-4D97-AF65-F5344CB8AC3E}">
        <p14:creationId xmlns:p14="http://schemas.microsoft.com/office/powerpoint/2010/main" val="3021876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LS diet</a:t>
            </a:r>
            <a:endParaRPr lang="en-US" dirty="0"/>
          </a:p>
        </p:txBody>
      </p:sp>
      <p:sp>
        <p:nvSpPr>
          <p:cNvPr id="4" name="Slide Number Placeholder 3"/>
          <p:cNvSpPr>
            <a:spLocks noGrp="1"/>
          </p:cNvSpPr>
          <p:nvPr>
            <p:ph type="sldNum" sz="quarter" idx="10"/>
          </p:nvPr>
        </p:nvSpPr>
        <p:spPr/>
        <p:txBody>
          <a:bodyPr/>
          <a:lstStyle/>
          <a:p>
            <a:fld id="{46672C2A-47CE-4FE0-B071-2FED543AD659}" type="slidenum">
              <a:rPr lang="en-US" smtClean="0"/>
              <a:t>29</a:t>
            </a:fld>
            <a:endParaRPr lang="en-US"/>
          </a:p>
        </p:txBody>
      </p:sp>
    </p:spTree>
    <p:extLst>
      <p:ext uri="{BB962C8B-B14F-4D97-AF65-F5344CB8AC3E}">
        <p14:creationId xmlns:p14="http://schemas.microsoft.com/office/powerpoint/2010/main" val="2392040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LS diet</a:t>
            </a:r>
            <a:endParaRPr lang="en-US" dirty="0"/>
          </a:p>
        </p:txBody>
      </p:sp>
      <p:sp>
        <p:nvSpPr>
          <p:cNvPr id="4" name="Slide Number Placeholder 3"/>
          <p:cNvSpPr>
            <a:spLocks noGrp="1"/>
          </p:cNvSpPr>
          <p:nvPr>
            <p:ph type="sldNum" sz="quarter" idx="10"/>
          </p:nvPr>
        </p:nvSpPr>
        <p:spPr/>
        <p:txBody>
          <a:bodyPr/>
          <a:lstStyle/>
          <a:p>
            <a:fld id="{46672C2A-47CE-4FE0-B071-2FED543AD659}" type="slidenum">
              <a:rPr lang="en-US" smtClean="0"/>
              <a:t>30</a:t>
            </a:fld>
            <a:endParaRPr lang="en-US"/>
          </a:p>
        </p:txBody>
      </p:sp>
    </p:spTree>
    <p:extLst>
      <p:ext uri="{BB962C8B-B14F-4D97-AF65-F5344CB8AC3E}">
        <p14:creationId xmlns:p14="http://schemas.microsoft.com/office/powerpoint/2010/main" val="379570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subset</a:t>
            </a:r>
            <a:endParaRPr lang="en-US" dirty="0"/>
          </a:p>
        </p:txBody>
      </p:sp>
      <p:sp>
        <p:nvSpPr>
          <p:cNvPr id="4" name="Slide Number Placeholder 3"/>
          <p:cNvSpPr>
            <a:spLocks noGrp="1"/>
          </p:cNvSpPr>
          <p:nvPr>
            <p:ph type="sldNum" sz="quarter" idx="10"/>
          </p:nvPr>
        </p:nvSpPr>
        <p:spPr/>
        <p:txBody>
          <a:bodyPr/>
          <a:lstStyle/>
          <a:p>
            <a:fld id="{46672C2A-47CE-4FE0-B071-2FED543AD659}" type="slidenum">
              <a:rPr lang="en-US" smtClean="0"/>
              <a:t>33</a:t>
            </a:fld>
            <a:endParaRPr lang="en-US"/>
          </a:p>
        </p:txBody>
      </p:sp>
    </p:spTree>
    <p:extLst>
      <p:ext uri="{BB962C8B-B14F-4D97-AF65-F5344CB8AC3E}">
        <p14:creationId xmlns:p14="http://schemas.microsoft.com/office/powerpoint/2010/main" val="3603160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rtl="0"/>
            <a:r>
              <a:rPr lang="en-US" sz="1200" b="0" i="0" u="none" strike="noStrike" kern="1200" dirty="0" smtClean="0">
                <a:solidFill>
                  <a:schemeClr val="tx1"/>
                </a:solidFill>
                <a:latin typeface="+mn-lt"/>
                <a:ea typeface="+mn-ea"/>
                <a:cs typeface="+mn-cs"/>
              </a:rPr>
              <a:t>Randomized control studies are the only way of determining what components of diet are causal; only observational studies are possible in humans because of ethics and noncompliance . On the </a:t>
            </a:r>
            <a:r>
              <a:rPr lang="en-US" sz="1200" b="0" i="0" u="none" strike="noStrike" kern="1200" dirty="0" err="1" smtClean="0">
                <a:solidFill>
                  <a:schemeClr val="tx1"/>
                </a:solidFill>
                <a:latin typeface="+mn-lt"/>
                <a:ea typeface="+mn-ea"/>
                <a:cs typeface="+mn-cs"/>
              </a:rPr>
              <a:t>presitigious</a:t>
            </a:r>
            <a:r>
              <a:rPr lang="en-US" sz="1200" b="0" i="0" u="none" strike="noStrike" kern="1200" dirty="0" smtClean="0">
                <a:solidFill>
                  <a:schemeClr val="tx1"/>
                </a:solidFill>
                <a:latin typeface="+mn-lt"/>
                <a:ea typeface="+mn-ea"/>
                <a:cs typeface="+mn-cs"/>
              </a:rPr>
              <a:t> Cochrane reviews you will only find RCTs of exercise intervention. We don’t know which diets are associated with a higher risk versus others. Past animal studies have not been comparative.</a:t>
            </a:r>
            <a:endParaRPr lang="en-US" b="0" dirty="0" smtClean="0"/>
          </a:p>
          <a:p>
            <a:pPr rtl="0"/>
            <a:r>
              <a:rPr lang="en-US" sz="1200" b="0" i="0" u="none" strike="noStrike" kern="1200" dirty="0" smtClean="0">
                <a:solidFill>
                  <a:schemeClr val="tx1"/>
                </a:solidFill>
                <a:latin typeface="+mn-lt"/>
                <a:ea typeface="+mn-ea"/>
                <a:cs typeface="+mn-cs"/>
              </a:rPr>
              <a:t>[Existing studies focus on endogenous biological function of the homologous fly gene with little reference to human disease because they start from the fly]</a:t>
            </a:r>
            <a:endParaRPr lang="en-US" b="0" dirty="0" smtClean="0"/>
          </a:p>
          <a:p>
            <a:pPr rtl="0" fontAlgn="base"/>
            <a:r>
              <a:rPr lang="en-US" b="0" dirty="0" smtClean="0"/>
              <a:t/>
            </a:r>
            <a:br>
              <a:rPr lang="en-US" b="0" dirty="0" smtClean="0"/>
            </a:br>
            <a:r>
              <a:rPr lang="en-US" sz="1200" b="0" i="0" u="none" strike="noStrike" kern="1200" dirty="0" smtClean="0">
                <a:solidFill>
                  <a:schemeClr val="tx1"/>
                </a:solidFill>
                <a:latin typeface="+mn-lt"/>
                <a:ea typeface="+mn-ea"/>
                <a:cs typeface="+mn-cs"/>
              </a:rPr>
              <a:t>Unlimited supply</a:t>
            </a:r>
          </a:p>
          <a:p>
            <a:pPr rtl="0" fontAlgn="base"/>
            <a:r>
              <a:rPr lang="en-US" sz="1200" b="0" i="0" u="none" strike="noStrike" kern="1200" dirty="0" smtClean="0">
                <a:solidFill>
                  <a:schemeClr val="tx1"/>
                </a:solidFill>
                <a:latin typeface="+mn-lt"/>
                <a:ea typeface="+mn-ea"/>
                <a:cs typeface="+mn-cs"/>
              </a:rPr>
              <a:t>75% human disease genes have related sequences in </a:t>
            </a:r>
            <a:r>
              <a:rPr lang="en-US" sz="1200" b="0" i="1" u="none" strike="noStrike" kern="1200" dirty="0" smtClean="0">
                <a:solidFill>
                  <a:schemeClr val="tx1"/>
                </a:solidFill>
                <a:latin typeface="+mn-lt"/>
                <a:ea typeface="+mn-ea"/>
                <a:cs typeface="+mn-cs"/>
              </a:rPr>
              <a:t>D. </a:t>
            </a:r>
            <a:r>
              <a:rPr lang="en-US" sz="1200" b="0" i="1" u="none" strike="noStrike" kern="1200" dirty="0" err="1" smtClean="0">
                <a:solidFill>
                  <a:schemeClr val="tx1"/>
                </a:solidFill>
                <a:latin typeface="+mn-lt"/>
                <a:ea typeface="+mn-ea"/>
                <a:cs typeface="+mn-cs"/>
              </a:rPr>
              <a:t>melanogaster</a:t>
            </a:r>
            <a:r>
              <a:rPr lang="en-US" sz="1200" b="0" i="1" u="none" strike="noStrike" kern="1200" dirty="0" smtClean="0">
                <a:solidFill>
                  <a:schemeClr val="tx1"/>
                </a:solidFill>
                <a:latin typeface="+mn-lt"/>
                <a:ea typeface="+mn-ea"/>
                <a:cs typeface="+mn-cs"/>
              </a:rPr>
              <a:t> (defined by matches with expectation</a:t>
            </a:r>
            <a:r>
              <a:rPr lang="en-US" sz="1200" b="0" i="0" u="none" strike="noStrike" kern="1200" dirty="0" smtClean="0">
                <a:solidFill>
                  <a:schemeClr val="tx1"/>
                </a:solidFill>
                <a:latin typeface="+mn-lt"/>
                <a:ea typeface="+mn-ea"/>
                <a:cs typeface="+mn-cs"/>
              </a:rPr>
              <a:t> values ≤10</a:t>
            </a:r>
            <a:r>
              <a:rPr lang="en-US" sz="1200" b="0" i="0" u="none" strike="noStrike" kern="1200" baseline="30000" dirty="0" smtClean="0">
                <a:solidFill>
                  <a:schemeClr val="tx1"/>
                </a:solidFill>
                <a:latin typeface="+mn-lt"/>
                <a:ea typeface="+mn-ea"/>
                <a:cs typeface="+mn-cs"/>
              </a:rPr>
              <a:t>–10</a:t>
            </a:r>
            <a:r>
              <a:rPr lang="en-US" sz="1200" b="0" i="0" u="none" strike="noStrike" kern="1200" dirty="0" smtClean="0">
                <a:solidFill>
                  <a:schemeClr val="tx1"/>
                </a:solidFill>
                <a:latin typeface="+mn-lt"/>
                <a:ea typeface="+mn-ea"/>
                <a:cs typeface="+mn-cs"/>
              </a:rPr>
              <a:t>);</a:t>
            </a:r>
          </a:p>
          <a:p>
            <a:pPr rtl="0" fontAlgn="base"/>
            <a:r>
              <a:rPr lang="en-US" sz="1200" b="0" i="0" u="none" strike="noStrike" kern="1200" dirty="0" smtClean="0">
                <a:solidFill>
                  <a:schemeClr val="tx1"/>
                </a:solidFill>
                <a:latin typeface="+mn-lt"/>
                <a:ea typeface="+mn-ea"/>
                <a:cs typeface="+mn-cs"/>
              </a:rPr>
              <a:t>Ease of Genetic manipulation</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doi:10.1038/ng1915</a:t>
            </a:r>
          </a:p>
        </p:txBody>
      </p:sp>
      <p:sp>
        <p:nvSpPr>
          <p:cNvPr id="4" name="Slide Number Placeholder 3"/>
          <p:cNvSpPr>
            <a:spLocks noGrp="1"/>
          </p:cNvSpPr>
          <p:nvPr>
            <p:ph type="sldNum" sz="quarter" idx="10"/>
          </p:nvPr>
        </p:nvSpPr>
        <p:spPr/>
        <p:txBody>
          <a:bodyPr/>
          <a:lstStyle/>
          <a:p>
            <a:fld id="{5C922524-0BDE-4BF1-B712-029734C8EE13}" type="slidenum">
              <a:rPr lang="en-US" smtClean="0"/>
              <a:t>39</a:t>
            </a:fld>
            <a:endParaRPr lang="en-US"/>
          </a:p>
        </p:txBody>
      </p:sp>
    </p:spTree>
    <p:extLst>
      <p:ext uri="{BB962C8B-B14F-4D97-AF65-F5344CB8AC3E}">
        <p14:creationId xmlns:p14="http://schemas.microsoft.com/office/powerpoint/2010/main" val="3142364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43" name="Shape 34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baseline="0" dirty="0">
                <a:solidFill>
                  <a:schemeClr val="dk1"/>
                </a:solidFill>
                <a:latin typeface="Calibri"/>
                <a:ea typeface="Calibri"/>
                <a:cs typeface="Calibri"/>
                <a:sym typeface="Calibri"/>
              </a:rPr>
              <a:t>Doubt the conventional wisdom unless you can verify it with reason and experiment</a:t>
            </a:r>
            <a:r>
              <a:rPr lang="en-US" sz="1200" b="0" i="0" u="none" strike="noStrike" cap="none" baseline="0" dirty="0" smtClean="0">
                <a:solidFill>
                  <a:schemeClr val="dk1"/>
                </a:solidFill>
                <a:latin typeface="Calibri"/>
                <a:ea typeface="Calibri"/>
                <a:cs typeface="Calibri"/>
                <a:sym typeface="Calibri"/>
              </a:rPr>
              <a:t>.</a:t>
            </a:r>
            <a:endParaRPr lang="en-US" sz="1200" b="0" i="0" u="none" strike="noStrike" cap="none" baseline="0" dirty="0">
              <a:solidFill>
                <a:schemeClr val="dk1"/>
              </a:solidFill>
              <a:latin typeface="Calibri"/>
              <a:ea typeface="Calibri"/>
              <a:cs typeface="Calibri"/>
              <a:sym typeface="Calibri"/>
            </a:endParaRPr>
          </a:p>
        </p:txBody>
      </p:sp>
      <p:sp>
        <p:nvSpPr>
          <p:cNvPr id="344" name="Shape 34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latin typeface="+mn-lt"/>
                <a:ea typeface="+mn-ea"/>
                <a:cs typeface="+mn-cs"/>
              </a:rPr>
              <a:t>There are lots of examples of</a:t>
            </a:r>
            <a:r>
              <a:rPr lang="en-US" sz="1200" b="0" i="0" u="none" strike="noStrike" kern="1200" baseline="0" dirty="0" smtClean="0">
                <a:solidFill>
                  <a:schemeClr val="tx1"/>
                </a:solidFill>
                <a:latin typeface="+mn-lt"/>
                <a:ea typeface="+mn-ea"/>
                <a:cs typeface="+mn-cs"/>
              </a:rPr>
              <a:t> recent studies published in eminent journals showing </a:t>
            </a:r>
            <a:r>
              <a:rPr lang="en-US" sz="1200" b="0" i="0" u="none" strike="noStrike" kern="1200" baseline="0" dirty="0" err="1" smtClean="0">
                <a:solidFill>
                  <a:schemeClr val="tx1"/>
                </a:solidFill>
                <a:latin typeface="+mn-lt"/>
                <a:ea typeface="+mn-ea"/>
                <a:cs typeface="+mn-cs"/>
              </a:rPr>
              <a:t>epigentic</a:t>
            </a:r>
            <a:r>
              <a:rPr lang="en-US" sz="1200" b="0" i="0" u="none" strike="noStrike" kern="1200" baseline="0" dirty="0" smtClean="0">
                <a:solidFill>
                  <a:schemeClr val="tx1"/>
                </a:solidFill>
                <a:latin typeface="+mn-lt"/>
                <a:ea typeface="+mn-ea"/>
                <a:cs typeface="+mn-cs"/>
              </a:rPr>
              <a:t> inheritance.</a:t>
            </a:r>
            <a:endParaRPr lang="en-US" dirty="0" smtClean="0"/>
          </a:p>
          <a:p>
            <a:r>
              <a:rPr lang="en-US" dirty="0" smtClean="0"/>
              <a:t>Father to daughters, </a:t>
            </a:r>
            <a:r>
              <a:rPr lang="en-US" baseline="0" dirty="0" smtClean="0"/>
              <a:t>Mother to daughters, </a:t>
            </a:r>
            <a:r>
              <a:rPr lang="en-US" dirty="0" smtClean="0"/>
              <a:t>F0 male mice to F2 progeny, 3.  glucose intolerance and insulin resistance </a:t>
            </a:r>
            <a:r>
              <a:rPr lang="en-US" sz="1200" kern="1200" baseline="0" dirty="0" smtClean="0">
                <a:solidFill>
                  <a:schemeClr val="tx1"/>
                </a:solidFill>
                <a:latin typeface="+mn-lt"/>
                <a:ea typeface="+mn-ea"/>
                <a:cs typeface="+mn-cs"/>
              </a:rPr>
              <a:t>Insulin resistance was induced in male mice by feeding a high-fat diet, and impaired fasting glucose was induced by injecting these mice with a low dose of STZ,</a:t>
            </a:r>
            <a:endParaRPr lang="en-US" dirty="0" smtClean="0"/>
          </a:p>
        </p:txBody>
      </p:sp>
      <p:sp>
        <p:nvSpPr>
          <p:cNvPr id="4" name="Slide Number Placeholder 3"/>
          <p:cNvSpPr>
            <a:spLocks noGrp="1"/>
          </p:cNvSpPr>
          <p:nvPr>
            <p:ph type="sldNum" sz="quarter" idx="10"/>
          </p:nvPr>
        </p:nvSpPr>
        <p:spPr/>
        <p:txBody>
          <a:bodyPr/>
          <a:lstStyle/>
          <a:p>
            <a:fld id="{5E2EBD63-5F03-42C3-8F0A-73B576CF2CC0}"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a:t>
            </a:r>
            <a:r>
              <a:rPr lang="en-US" baseline="0" dirty="0" smtClean="0"/>
              <a:t> </a:t>
            </a:r>
            <a:r>
              <a:rPr lang="en-US" sz="1200" kern="1200" baseline="0" dirty="0" err="1" smtClean="0">
                <a:solidFill>
                  <a:schemeClr val="tx1"/>
                </a:solidFill>
                <a:latin typeface="+mn-lt"/>
                <a:ea typeface="+mn-ea"/>
                <a:cs typeface="+mn-cs"/>
              </a:rPr>
              <a:t>Donkin</a:t>
            </a:r>
            <a:r>
              <a:rPr lang="en-US" sz="1200" kern="1200" baseline="0" dirty="0" smtClean="0">
                <a:solidFill>
                  <a:schemeClr val="tx1"/>
                </a:solidFill>
                <a:latin typeface="+mn-lt"/>
                <a:ea typeface="+mn-ea"/>
                <a:cs typeface="+mn-cs"/>
              </a:rPr>
              <a:t> et al. show that spermatozoa from obese men carry a distinct epigenetic signature compared to lean men, in particular at genes controlling brain development and function. The sperm </a:t>
            </a:r>
            <a:r>
              <a:rPr lang="en-US" sz="1200" kern="1200" baseline="0" dirty="0" err="1" smtClean="0">
                <a:solidFill>
                  <a:schemeClr val="tx1"/>
                </a:solidFill>
                <a:latin typeface="+mn-lt"/>
                <a:ea typeface="+mn-ea"/>
                <a:cs typeface="+mn-cs"/>
              </a:rPr>
              <a:t>methylome</a:t>
            </a:r>
            <a:r>
              <a:rPr lang="en-US" sz="1200" kern="1200" baseline="0" dirty="0" smtClean="0">
                <a:solidFill>
                  <a:schemeClr val="tx1"/>
                </a:solidFill>
                <a:latin typeface="+mn-lt"/>
                <a:ea typeface="+mn-ea"/>
                <a:cs typeface="+mn-cs"/>
              </a:rPr>
              <a:t> is dynamically remodeled after gastric-bypass-induced weight loss, notably at gene regions implicated in the central control of appetite. </a:t>
            </a:r>
          </a:p>
          <a:p>
            <a:r>
              <a:rPr lang="en-US" dirty="0" smtClean="0"/>
              <a:t>2. F0 female to F2 progeny, </a:t>
            </a:r>
            <a:r>
              <a:rPr lang="en-US" dirty="0" err="1" smtClean="0"/>
              <a:t>triacylglyerides</a:t>
            </a:r>
            <a:r>
              <a:rPr lang="en-US" dirty="0" smtClean="0"/>
              <a:t> and gene expression</a:t>
            </a:r>
            <a:r>
              <a:rPr lang="en-US" baseline="0" dirty="0" smtClean="0"/>
              <a:t> 3. </a:t>
            </a:r>
            <a:r>
              <a:rPr lang="en-US" dirty="0" smtClean="0"/>
              <a:t>F0 males to F1 progeny, </a:t>
            </a:r>
            <a:r>
              <a:rPr lang="en-US" dirty="0" err="1" smtClean="0"/>
              <a:t>triacylglyerides</a:t>
            </a:r>
            <a:r>
              <a:rPr lang="en-US" dirty="0" smtClean="0"/>
              <a:t> and gene expression</a:t>
            </a:r>
          </a:p>
        </p:txBody>
      </p:sp>
      <p:sp>
        <p:nvSpPr>
          <p:cNvPr id="4" name="Slide Number Placeholder 3"/>
          <p:cNvSpPr>
            <a:spLocks noGrp="1"/>
          </p:cNvSpPr>
          <p:nvPr>
            <p:ph type="sldNum" sz="quarter" idx="10"/>
          </p:nvPr>
        </p:nvSpPr>
        <p:spPr/>
        <p:txBody>
          <a:bodyPr/>
          <a:lstStyle/>
          <a:p>
            <a:fld id="{5E2EBD63-5F03-42C3-8F0A-73B576CF2CC0}"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different</a:t>
            </a:r>
            <a:r>
              <a:rPr lang="en-US" baseline="0" dirty="0" smtClean="0"/>
              <a:t> modes through which epigenetic information can be passed through generations. In case of A, the environmental factors changes the epigenetic marks in the </a:t>
            </a:r>
            <a:r>
              <a:rPr lang="en-US" baseline="0" dirty="0" err="1" smtClean="0"/>
              <a:t>germline</a:t>
            </a:r>
            <a:r>
              <a:rPr lang="en-US" baseline="0" dirty="0" smtClean="0"/>
              <a:t> of exposed progeny and when such marks escape through the epigenetic reprogramming then it transfers to the next generation and it may be passed to the next generation or reset during reprogramming. In case of B, environmental factor affects the somatic cells which the sends signals to the </a:t>
            </a:r>
            <a:r>
              <a:rPr lang="en-US" baseline="0" dirty="0" err="1" smtClean="0"/>
              <a:t>germline</a:t>
            </a:r>
            <a:r>
              <a:rPr lang="en-US" baseline="0" dirty="0" smtClean="0"/>
              <a:t> and such epigenetic marks are retained in subsequent generation. Third case of epigenetic inheritance can be seen in behavioral biology. In which traits like maternal care, cultural activities are continue to pass from generation to generations. Our lab is more interested in studying second mode of inheritance.</a:t>
            </a:r>
            <a:endParaRPr lang="en-US" dirty="0"/>
          </a:p>
        </p:txBody>
      </p:sp>
      <p:sp>
        <p:nvSpPr>
          <p:cNvPr id="4" name="Slide Number Placeholder 3"/>
          <p:cNvSpPr>
            <a:spLocks noGrp="1"/>
          </p:cNvSpPr>
          <p:nvPr>
            <p:ph type="sldNum" sz="quarter" idx="10"/>
          </p:nvPr>
        </p:nvSpPr>
        <p:spPr/>
        <p:txBody>
          <a:bodyPr/>
          <a:lstStyle/>
          <a:p>
            <a:fld id="{5E2EBD63-5F03-42C3-8F0A-73B576CF2CC0}"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field</a:t>
            </a:r>
            <a:r>
              <a:rPr lang="en-US" baseline="0" dirty="0" smtClean="0"/>
              <a:t> of TEI, various scientists recently proposed the mechanism about how the epigenetic information can pass along from one generation to other generation. One of the proposed mechanism is environmental exposure changes the epigenetic markers in the somatic tissue, which can send signals to the </a:t>
            </a:r>
            <a:r>
              <a:rPr lang="en-US" baseline="0" dirty="0" err="1" smtClean="0"/>
              <a:t>germline</a:t>
            </a:r>
            <a:r>
              <a:rPr lang="en-US" baseline="0" dirty="0" smtClean="0"/>
              <a:t> and makes changes thereafter and pass on to the next generation.</a:t>
            </a:r>
          </a:p>
          <a:p>
            <a:r>
              <a:rPr lang="en-US" baseline="0" dirty="0" smtClean="0"/>
              <a:t>However, there are two major concerns with this hypothesis, the </a:t>
            </a:r>
            <a:r>
              <a:rPr lang="en-US" baseline="0" dirty="0" err="1" smtClean="0"/>
              <a:t>epigenetics</a:t>
            </a:r>
            <a:r>
              <a:rPr lang="en-US" baseline="0" dirty="0" smtClean="0"/>
              <a:t> marks to carry forward to next generation, it has to escape or get protected from epigenetic resetting during two processes. 1. during gamete formation and 2. embryo differentiation. </a:t>
            </a:r>
            <a:endParaRPr lang="en-US" dirty="0"/>
          </a:p>
        </p:txBody>
      </p:sp>
      <p:sp>
        <p:nvSpPr>
          <p:cNvPr id="4" name="Slide Number Placeholder 3"/>
          <p:cNvSpPr>
            <a:spLocks noGrp="1"/>
          </p:cNvSpPr>
          <p:nvPr>
            <p:ph type="sldNum" sz="quarter" idx="10"/>
          </p:nvPr>
        </p:nvSpPr>
        <p:spPr/>
        <p:txBody>
          <a:bodyPr/>
          <a:lstStyle/>
          <a:p>
            <a:fld id="{5E2EBD63-5F03-42C3-8F0A-73B576CF2CC0}"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rtl="0"/>
            <a:r>
              <a:rPr lang="en-US" sz="1200" b="0" i="0" u="none" strike="noStrike" kern="1200" dirty="0" smtClean="0">
                <a:solidFill>
                  <a:schemeClr val="tx1"/>
                </a:solidFill>
                <a:latin typeface="+mn-lt"/>
                <a:ea typeface="+mn-ea"/>
                <a:cs typeface="+mn-cs"/>
              </a:rPr>
              <a:t>Randomized control studies are the only way of determining what components of diet are causal; only observational studies are possible in humans because of ethics and noncompliance . On the </a:t>
            </a:r>
            <a:r>
              <a:rPr lang="en-US" sz="1200" b="0" i="0" u="none" strike="noStrike" kern="1200" dirty="0" err="1" smtClean="0">
                <a:solidFill>
                  <a:schemeClr val="tx1"/>
                </a:solidFill>
                <a:latin typeface="+mn-lt"/>
                <a:ea typeface="+mn-ea"/>
                <a:cs typeface="+mn-cs"/>
              </a:rPr>
              <a:t>presitigious</a:t>
            </a:r>
            <a:r>
              <a:rPr lang="en-US" sz="1200" b="0" i="0" u="none" strike="noStrike" kern="1200" dirty="0" smtClean="0">
                <a:solidFill>
                  <a:schemeClr val="tx1"/>
                </a:solidFill>
                <a:latin typeface="+mn-lt"/>
                <a:ea typeface="+mn-ea"/>
                <a:cs typeface="+mn-cs"/>
              </a:rPr>
              <a:t> Cochrane reviews you will only find RCTs of exercise intervention. We don’t know which diets are associated with a higher risk versus others. Past animal studies have not been comparative.</a:t>
            </a:r>
            <a:endParaRPr lang="en-US" b="0" dirty="0" smtClean="0"/>
          </a:p>
          <a:p>
            <a:pPr rtl="0"/>
            <a:r>
              <a:rPr lang="en-US" sz="1200" b="0" i="0" u="none" strike="noStrike" kern="1200" dirty="0" smtClean="0">
                <a:solidFill>
                  <a:schemeClr val="tx1"/>
                </a:solidFill>
                <a:latin typeface="+mn-lt"/>
                <a:ea typeface="+mn-ea"/>
                <a:cs typeface="+mn-cs"/>
              </a:rPr>
              <a:t>[Existing studies focus on endogenous biological function of the homologous fly gene with little reference to human disease because they start from the fly]</a:t>
            </a:r>
            <a:endParaRPr lang="en-US" b="0" dirty="0" smtClean="0"/>
          </a:p>
          <a:p>
            <a:pPr rtl="0" fontAlgn="base"/>
            <a:r>
              <a:rPr lang="en-US" b="0" dirty="0" smtClean="0"/>
              <a:t/>
            </a:r>
            <a:br>
              <a:rPr lang="en-US" b="0" dirty="0" smtClean="0"/>
            </a:br>
            <a:r>
              <a:rPr lang="en-US" sz="1200" b="0" i="0" u="none" strike="noStrike" kern="1200" dirty="0" smtClean="0">
                <a:solidFill>
                  <a:schemeClr val="tx1"/>
                </a:solidFill>
                <a:latin typeface="+mn-lt"/>
                <a:ea typeface="+mn-ea"/>
                <a:cs typeface="+mn-cs"/>
              </a:rPr>
              <a:t>Unlimited supply</a:t>
            </a:r>
          </a:p>
          <a:p>
            <a:pPr rtl="0" fontAlgn="base"/>
            <a:r>
              <a:rPr lang="en-US" sz="1200" b="0" i="0" u="none" strike="noStrike" kern="1200" dirty="0" smtClean="0">
                <a:solidFill>
                  <a:schemeClr val="tx1"/>
                </a:solidFill>
                <a:latin typeface="+mn-lt"/>
                <a:ea typeface="+mn-ea"/>
                <a:cs typeface="+mn-cs"/>
              </a:rPr>
              <a:t>75% human disease genes have related sequences in </a:t>
            </a:r>
            <a:r>
              <a:rPr lang="en-US" sz="1200" b="0" i="1" u="none" strike="noStrike" kern="1200" dirty="0" smtClean="0">
                <a:solidFill>
                  <a:schemeClr val="tx1"/>
                </a:solidFill>
                <a:latin typeface="+mn-lt"/>
                <a:ea typeface="+mn-ea"/>
                <a:cs typeface="+mn-cs"/>
              </a:rPr>
              <a:t>D. </a:t>
            </a:r>
            <a:r>
              <a:rPr lang="en-US" sz="1200" b="0" i="1" u="none" strike="noStrike" kern="1200" dirty="0" err="1" smtClean="0">
                <a:solidFill>
                  <a:schemeClr val="tx1"/>
                </a:solidFill>
                <a:latin typeface="+mn-lt"/>
                <a:ea typeface="+mn-ea"/>
                <a:cs typeface="+mn-cs"/>
              </a:rPr>
              <a:t>melanogaster</a:t>
            </a:r>
            <a:r>
              <a:rPr lang="en-US" sz="1200" b="0" i="1" u="none" strike="noStrike" kern="1200" dirty="0" smtClean="0">
                <a:solidFill>
                  <a:schemeClr val="tx1"/>
                </a:solidFill>
                <a:latin typeface="+mn-lt"/>
                <a:ea typeface="+mn-ea"/>
                <a:cs typeface="+mn-cs"/>
              </a:rPr>
              <a:t> (defined by matches with expectation</a:t>
            </a:r>
            <a:r>
              <a:rPr lang="en-US" sz="1200" b="0" i="0" u="none" strike="noStrike" kern="1200" dirty="0" smtClean="0">
                <a:solidFill>
                  <a:schemeClr val="tx1"/>
                </a:solidFill>
                <a:latin typeface="+mn-lt"/>
                <a:ea typeface="+mn-ea"/>
                <a:cs typeface="+mn-cs"/>
              </a:rPr>
              <a:t> values ≤10</a:t>
            </a:r>
            <a:r>
              <a:rPr lang="en-US" sz="1200" b="0" i="0" u="none" strike="noStrike" kern="1200" baseline="30000" dirty="0" smtClean="0">
                <a:solidFill>
                  <a:schemeClr val="tx1"/>
                </a:solidFill>
                <a:latin typeface="+mn-lt"/>
                <a:ea typeface="+mn-ea"/>
                <a:cs typeface="+mn-cs"/>
              </a:rPr>
              <a:t>–10</a:t>
            </a:r>
            <a:r>
              <a:rPr lang="en-US" sz="1200" b="0" i="0" u="none" strike="noStrike" kern="1200" dirty="0" smtClean="0">
                <a:solidFill>
                  <a:schemeClr val="tx1"/>
                </a:solidFill>
                <a:latin typeface="+mn-lt"/>
                <a:ea typeface="+mn-ea"/>
                <a:cs typeface="+mn-cs"/>
              </a:rPr>
              <a:t>);</a:t>
            </a:r>
          </a:p>
          <a:p>
            <a:pPr rtl="0" fontAlgn="base"/>
            <a:r>
              <a:rPr lang="en-US" sz="1200" b="0" i="0" u="none" strike="noStrike" kern="1200" dirty="0" smtClean="0">
                <a:solidFill>
                  <a:schemeClr val="tx1"/>
                </a:solidFill>
                <a:latin typeface="+mn-lt"/>
                <a:ea typeface="+mn-ea"/>
                <a:cs typeface="+mn-cs"/>
              </a:rPr>
              <a:t>Ease of Genetic manipulation</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rtl="0"/>
            <a:r>
              <a:rPr lang="en-US" sz="1200" b="0" i="0" u="none" strike="noStrike" kern="1200" dirty="0" smtClean="0">
                <a:solidFill>
                  <a:schemeClr val="tx1"/>
                </a:solidFill>
                <a:latin typeface="+mn-lt"/>
                <a:ea typeface="+mn-ea"/>
                <a:cs typeface="+mn-cs"/>
              </a:rPr>
              <a:t>Randomized control studies are the only way of determining what components of diet are causal; only observational studies are possible in humans because of ethics and noncompliance . On the </a:t>
            </a:r>
            <a:r>
              <a:rPr lang="en-US" sz="1200" b="0" i="0" u="none" strike="noStrike" kern="1200" dirty="0" err="1" smtClean="0">
                <a:solidFill>
                  <a:schemeClr val="tx1"/>
                </a:solidFill>
                <a:latin typeface="+mn-lt"/>
                <a:ea typeface="+mn-ea"/>
                <a:cs typeface="+mn-cs"/>
              </a:rPr>
              <a:t>presitigious</a:t>
            </a:r>
            <a:r>
              <a:rPr lang="en-US" sz="1200" b="0" i="0" u="none" strike="noStrike" kern="1200" dirty="0" smtClean="0">
                <a:solidFill>
                  <a:schemeClr val="tx1"/>
                </a:solidFill>
                <a:latin typeface="+mn-lt"/>
                <a:ea typeface="+mn-ea"/>
                <a:cs typeface="+mn-cs"/>
              </a:rPr>
              <a:t> Cochrane reviews you will only find RCTs of exercise intervention. We don’t know which diets are associated with a higher risk versus others. Past animal studies have not been comparative.</a:t>
            </a:r>
            <a:endParaRPr lang="en-US" b="0" dirty="0" smtClean="0"/>
          </a:p>
          <a:p>
            <a:pPr rtl="0"/>
            <a:r>
              <a:rPr lang="en-US" sz="1200" b="0" i="0" u="none" strike="noStrike" kern="1200" dirty="0" smtClean="0">
                <a:solidFill>
                  <a:schemeClr val="tx1"/>
                </a:solidFill>
                <a:latin typeface="+mn-lt"/>
                <a:ea typeface="+mn-ea"/>
                <a:cs typeface="+mn-cs"/>
              </a:rPr>
              <a:t>[Existing studies focus on endogenous biological function of the homologous fly gene with little reference to human disease because they start from the fly]</a:t>
            </a:r>
            <a:endParaRPr lang="en-US" b="0" dirty="0" smtClean="0"/>
          </a:p>
          <a:p>
            <a:pPr rtl="0" fontAlgn="base"/>
            <a:r>
              <a:rPr lang="en-US" b="0" dirty="0" smtClean="0"/>
              <a:t/>
            </a:r>
            <a:br>
              <a:rPr lang="en-US" b="0" dirty="0" smtClean="0"/>
            </a:br>
            <a:r>
              <a:rPr lang="en-US" sz="1200" b="0" i="0" u="none" strike="noStrike" kern="1200" dirty="0" smtClean="0">
                <a:solidFill>
                  <a:schemeClr val="tx1"/>
                </a:solidFill>
                <a:latin typeface="+mn-lt"/>
                <a:ea typeface="+mn-ea"/>
                <a:cs typeface="+mn-cs"/>
              </a:rPr>
              <a:t>Unlimited supply</a:t>
            </a:r>
          </a:p>
          <a:p>
            <a:pPr rtl="0" fontAlgn="base"/>
            <a:r>
              <a:rPr lang="en-US" sz="1200" b="0" i="0" u="none" strike="noStrike" kern="1200" dirty="0" smtClean="0">
                <a:solidFill>
                  <a:schemeClr val="tx1"/>
                </a:solidFill>
                <a:latin typeface="+mn-lt"/>
                <a:ea typeface="+mn-ea"/>
                <a:cs typeface="+mn-cs"/>
              </a:rPr>
              <a:t>75% human disease genes have related sequences in </a:t>
            </a:r>
            <a:r>
              <a:rPr lang="en-US" sz="1200" b="0" i="1" u="none" strike="noStrike" kern="1200" dirty="0" smtClean="0">
                <a:solidFill>
                  <a:schemeClr val="tx1"/>
                </a:solidFill>
                <a:latin typeface="+mn-lt"/>
                <a:ea typeface="+mn-ea"/>
                <a:cs typeface="+mn-cs"/>
              </a:rPr>
              <a:t>D. </a:t>
            </a:r>
            <a:r>
              <a:rPr lang="en-US" sz="1200" b="0" i="1" u="none" strike="noStrike" kern="1200" dirty="0" err="1" smtClean="0">
                <a:solidFill>
                  <a:schemeClr val="tx1"/>
                </a:solidFill>
                <a:latin typeface="+mn-lt"/>
                <a:ea typeface="+mn-ea"/>
                <a:cs typeface="+mn-cs"/>
              </a:rPr>
              <a:t>melanogaster</a:t>
            </a:r>
            <a:r>
              <a:rPr lang="en-US" sz="1200" b="0" i="1" u="none" strike="noStrike" kern="1200" dirty="0" smtClean="0">
                <a:solidFill>
                  <a:schemeClr val="tx1"/>
                </a:solidFill>
                <a:latin typeface="+mn-lt"/>
                <a:ea typeface="+mn-ea"/>
                <a:cs typeface="+mn-cs"/>
              </a:rPr>
              <a:t> (defined by matches with expectation</a:t>
            </a:r>
            <a:r>
              <a:rPr lang="en-US" sz="1200" b="0" i="0" u="none" strike="noStrike" kern="1200" dirty="0" smtClean="0">
                <a:solidFill>
                  <a:schemeClr val="tx1"/>
                </a:solidFill>
                <a:latin typeface="+mn-lt"/>
                <a:ea typeface="+mn-ea"/>
                <a:cs typeface="+mn-cs"/>
              </a:rPr>
              <a:t> values ≤10</a:t>
            </a:r>
            <a:r>
              <a:rPr lang="en-US" sz="1200" b="0" i="0" u="none" strike="noStrike" kern="1200" baseline="30000" dirty="0" smtClean="0">
                <a:solidFill>
                  <a:schemeClr val="tx1"/>
                </a:solidFill>
                <a:latin typeface="+mn-lt"/>
                <a:ea typeface="+mn-ea"/>
                <a:cs typeface="+mn-cs"/>
              </a:rPr>
              <a:t>–10</a:t>
            </a:r>
            <a:r>
              <a:rPr lang="en-US" sz="1200" b="0" i="0" u="none" strike="noStrike" kern="1200" dirty="0" smtClean="0">
                <a:solidFill>
                  <a:schemeClr val="tx1"/>
                </a:solidFill>
                <a:latin typeface="+mn-lt"/>
                <a:ea typeface="+mn-ea"/>
                <a:cs typeface="+mn-cs"/>
              </a:rPr>
              <a:t>);</a:t>
            </a:r>
          </a:p>
          <a:p>
            <a:pPr rtl="0" fontAlgn="base"/>
            <a:r>
              <a:rPr lang="en-US" sz="1200" b="0" i="0" u="none" strike="noStrike" kern="1200" dirty="0" smtClean="0">
                <a:solidFill>
                  <a:schemeClr val="tx1"/>
                </a:solidFill>
                <a:latin typeface="+mn-lt"/>
                <a:ea typeface="+mn-ea"/>
                <a:cs typeface="+mn-cs"/>
              </a:rPr>
              <a:t>Ease of Genetic manipulation</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E2EBD63-5F03-42C3-8F0A-73B576CF2CC0}" type="slidenum">
              <a:rPr lang="en-US" smtClean="0"/>
              <a:pPr/>
              <a:t>16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four group</a:t>
            </a:r>
            <a:r>
              <a:rPr lang="en-US" baseline="0" dirty="0" smtClean="0"/>
              <a:t> depending on the sex of the flies and direction of regulation was compared with the human </a:t>
            </a:r>
            <a:r>
              <a:rPr lang="en-US" baseline="0" dirty="0" err="1" smtClean="0"/>
              <a:t>ortholog</a:t>
            </a:r>
            <a:r>
              <a:rPr lang="en-US" baseline="0" dirty="0" smtClean="0"/>
              <a:t> using flyrnai.org website. </a:t>
            </a:r>
          </a:p>
          <a:p>
            <a:r>
              <a:rPr lang="en-US" baseline="0" dirty="0" smtClean="0"/>
              <a:t>When human </a:t>
            </a:r>
            <a:r>
              <a:rPr lang="en-US" baseline="0" dirty="0" err="1" smtClean="0"/>
              <a:t>ortholog</a:t>
            </a:r>
            <a:r>
              <a:rPr lang="en-US" baseline="0" dirty="0" smtClean="0"/>
              <a:t> was submitted for analysis in Online </a:t>
            </a:r>
            <a:r>
              <a:rPr lang="en-US" baseline="0" dirty="0" err="1" smtClean="0"/>
              <a:t>mendelian</a:t>
            </a:r>
            <a:r>
              <a:rPr lang="en-US" baseline="0" dirty="0" smtClean="0"/>
              <a:t> inheritance in Man, we found enrichment of the genes which has shown correlation with the disease involving various energy related metabolism</a:t>
            </a:r>
            <a:endParaRPr lang="en-US" dirty="0"/>
          </a:p>
        </p:txBody>
      </p:sp>
      <p:sp>
        <p:nvSpPr>
          <p:cNvPr id="4" name="Slide Number Placeholder 3"/>
          <p:cNvSpPr>
            <a:spLocks noGrp="1"/>
          </p:cNvSpPr>
          <p:nvPr>
            <p:ph type="sldNum" sz="quarter" idx="10"/>
          </p:nvPr>
        </p:nvSpPr>
        <p:spPr/>
        <p:txBody>
          <a:bodyPr/>
          <a:lstStyle/>
          <a:p>
            <a:fld id="{5E2EBD63-5F03-42C3-8F0A-73B576CF2CC0}" type="slidenum">
              <a:rPr lang="en-US" smtClean="0"/>
              <a:pPr/>
              <a:t>18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8.gif"/><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093/bioinformatics/btq401"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hyperlink" Target="http://www.sdbonline.org/sites/fly/atlas/00atlas.htm" TargetMode="Externa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www.igib.res.in/csir800/"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4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63.jpeg"/><Relationship Id="rId1" Type="http://schemas.openxmlformats.org/officeDocument/2006/relationships/slideLayout" Target="../slideLayouts/slideLayout6.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4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image" Target="../media/image63.jpeg"/><Relationship Id="rId1" Type="http://schemas.openxmlformats.org/officeDocument/2006/relationships/slideLayout" Target="../slideLayouts/slideLayout6.xml"/><Relationship Id="rId6" Type="http://schemas.openxmlformats.org/officeDocument/2006/relationships/chart" Target="../charts/chart15.xml"/><Relationship Id="rId5" Type="http://schemas.openxmlformats.org/officeDocument/2006/relationships/chart" Target="../charts/chart14.xml"/><Relationship Id="rId4" Type="http://schemas.openxmlformats.org/officeDocument/2006/relationships/chart" Target="../charts/char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752600"/>
            <a:ext cx="9144000" cy="1908175"/>
          </a:xfrm>
        </p:spPr>
        <p:txBody>
          <a:bodyPr>
            <a:normAutofit/>
          </a:bodyPr>
          <a:lstStyle/>
          <a:p>
            <a:r>
              <a:rPr lang="en-US" sz="3200" b="1" dirty="0" smtClean="0">
                <a:solidFill>
                  <a:schemeClr val="tx2"/>
                </a:solidFill>
              </a:rPr>
              <a:t>Studies on transgenerational epigenetic inheritance of dietary factor-induced metabolic perturbation in </a:t>
            </a:r>
            <a:r>
              <a:rPr lang="en-US" sz="3200" b="1" i="1" dirty="0" smtClean="0">
                <a:solidFill>
                  <a:schemeClr val="tx2"/>
                </a:solidFill>
              </a:rPr>
              <a:t>Drosophila</a:t>
            </a:r>
            <a:endParaRPr lang="en-US" sz="3200" b="1" i="1" dirty="0">
              <a:solidFill>
                <a:schemeClr val="tx2"/>
              </a:solidFill>
            </a:endParaRPr>
          </a:p>
        </p:txBody>
      </p:sp>
      <p:sp>
        <p:nvSpPr>
          <p:cNvPr id="3" name="Subtitle 2"/>
          <p:cNvSpPr>
            <a:spLocks noGrp="1"/>
          </p:cNvSpPr>
          <p:nvPr>
            <p:ph type="subTitle" idx="1"/>
          </p:nvPr>
        </p:nvSpPr>
        <p:spPr>
          <a:xfrm>
            <a:off x="1524000" y="4267200"/>
            <a:ext cx="6400800" cy="1752600"/>
          </a:xfrm>
        </p:spPr>
        <p:txBody>
          <a:bodyPr>
            <a:normAutofit/>
          </a:bodyPr>
          <a:lstStyle/>
          <a:p>
            <a:r>
              <a:rPr lang="en-US" sz="2400" b="1" dirty="0" smtClean="0">
                <a:solidFill>
                  <a:schemeClr val="tx1"/>
                </a:solidFill>
              </a:rPr>
              <a:t>Manoj Teltumbade</a:t>
            </a:r>
          </a:p>
          <a:p>
            <a:r>
              <a:rPr lang="en-US" sz="2400" b="1" dirty="0" smtClean="0">
                <a:solidFill>
                  <a:schemeClr val="tx1"/>
                </a:solidFill>
              </a:rPr>
              <a:t>Supervisor: Dr. Abhay Sharma</a:t>
            </a:r>
            <a:endParaRPr lang="en-US" sz="2400" b="1" dirty="0">
              <a:solidFill>
                <a:schemeClr val="tx1"/>
              </a:solidFill>
            </a:endParaRPr>
          </a:p>
        </p:txBody>
      </p:sp>
      <p:pic>
        <p:nvPicPr>
          <p:cNvPr id="4" name="Shape 84"/>
          <p:cNvPicPr preferRelativeResize="0"/>
          <p:nvPr/>
        </p:nvPicPr>
        <p:blipFill rotWithShape="1">
          <a:blip r:embed="rId3" cstate="print">
            <a:alphaModFix/>
          </a:blip>
          <a:srcRect/>
          <a:stretch/>
        </p:blipFill>
        <p:spPr>
          <a:xfrm>
            <a:off x="304800" y="243841"/>
            <a:ext cx="2286000" cy="822959"/>
          </a:xfrm>
          <a:prstGeom prst="rect">
            <a:avLst/>
          </a:prstGeom>
          <a:noFill/>
          <a:ln w="28575" cap="flat">
            <a:solidFill>
              <a:srgbClr val="660066"/>
            </a:solidFill>
            <a:prstDash val="solid"/>
            <a:miter/>
            <a:headEnd type="none" w="med" len="med"/>
            <a:tailEnd type="none" w="med" len="med"/>
          </a:ln>
        </p:spPr>
      </p:pic>
      <p:pic>
        <p:nvPicPr>
          <p:cNvPr id="5" name="Shape 85"/>
          <p:cNvPicPr preferRelativeResize="0"/>
          <p:nvPr/>
        </p:nvPicPr>
        <p:blipFill rotWithShape="1">
          <a:blip r:embed="rId4" cstate="print">
            <a:alphaModFix/>
          </a:blip>
          <a:srcRect/>
          <a:stretch/>
        </p:blipFill>
        <p:spPr>
          <a:xfrm>
            <a:off x="6934200" y="282487"/>
            <a:ext cx="1904999" cy="860513"/>
          </a:xfrm>
          <a:prstGeom prst="rect">
            <a:avLst/>
          </a:prstGeom>
          <a:noFill/>
          <a:ln w="9525" cap="flat">
            <a:solidFill>
              <a:schemeClr val="dk1"/>
            </a:solidFill>
            <a:prstDash val="solid"/>
            <a:round/>
            <a:headEnd type="none" w="med" len="med"/>
            <a:tailEnd type="none" w="med" len="med"/>
          </a:ln>
        </p:spPr>
      </p:pic>
      <p:sp>
        <p:nvSpPr>
          <p:cNvPr id="6" name="TextBox 5"/>
          <p:cNvSpPr txBox="1"/>
          <p:nvPr/>
        </p:nvSpPr>
        <p:spPr>
          <a:xfrm>
            <a:off x="6705600" y="6412468"/>
            <a:ext cx="2362200" cy="369332"/>
          </a:xfrm>
          <a:prstGeom prst="rect">
            <a:avLst/>
          </a:prstGeom>
          <a:noFill/>
        </p:spPr>
        <p:txBody>
          <a:bodyPr wrap="square" rtlCol="0">
            <a:spAutoFit/>
          </a:bodyPr>
          <a:lstStyle/>
          <a:p>
            <a:pPr algn="r"/>
            <a:r>
              <a:rPr lang="en-US" dirty="0" smtClean="0"/>
              <a:t>8</a:t>
            </a:r>
            <a:r>
              <a:rPr lang="en-US" baseline="30000" dirty="0" smtClean="0"/>
              <a:t>th</a:t>
            </a:r>
            <a:r>
              <a:rPr lang="en-US" dirty="0" smtClean="0"/>
              <a:t> May, 2018</a:t>
            </a:r>
            <a:endParaRPr lang="en-US" dirty="0"/>
          </a:p>
        </p:txBody>
      </p:sp>
      <p:sp>
        <p:nvSpPr>
          <p:cNvPr id="7" name="TextBox 6"/>
          <p:cNvSpPr txBox="1"/>
          <p:nvPr/>
        </p:nvSpPr>
        <p:spPr>
          <a:xfrm>
            <a:off x="0" y="6412468"/>
            <a:ext cx="1600200" cy="369332"/>
          </a:xfrm>
          <a:prstGeom prst="rect">
            <a:avLst/>
          </a:prstGeom>
          <a:noFill/>
        </p:spPr>
        <p:txBody>
          <a:bodyPr wrap="square" rtlCol="0">
            <a:spAutoFit/>
          </a:bodyPr>
          <a:lstStyle/>
          <a:p>
            <a:r>
              <a:rPr lang="en-US" dirty="0" smtClean="0"/>
              <a:t>DAC-III</a:t>
            </a:r>
            <a:endParaRPr lang="en-US" dirty="0"/>
          </a:p>
        </p:txBody>
      </p:sp>
    </p:spTree>
    <p:extLst>
      <p:ext uri="{BB962C8B-B14F-4D97-AF65-F5344CB8AC3E}">
        <p14:creationId xmlns:p14="http://schemas.microsoft.com/office/powerpoint/2010/main" val="36139502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p:nvPr/>
        </p:nvGrpSpPr>
        <p:grpSpPr>
          <a:xfrm>
            <a:off x="2514600" y="1828800"/>
            <a:ext cx="914400" cy="457200"/>
            <a:chOff x="3546659" y="1253226"/>
            <a:chExt cx="1783617" cy="905755"/>
          </a:xfrm>
        </p:grpSpPr>
        <p:pic>
          <p:nvPicPr>
            <p:cNvPr id="12"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4643" y="1677879"/>
              <a:ext cx="867984" cy="48110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2292" y="1253226"/>
              <a:ext cx="867984" cy="4811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6659" y="1270722"/>
              <a:ext cx="867984" cy="48110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6660" y="1658406"/>
              <a:ext cx="867984" cy="48110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a:off x="6096000" y="2639199"/>
            <a:ext cx="21336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b="1" dirty="0" smtClean="0"/>
              <a:t>High-Sugar Diet</a:t>
            </a:r>
            <a:endParaRPr lang="en-US" b="1" dirty="0"/>
          </a:p>
        </p:txBody>
      </p:sp>
      <p:sp>
        <p:nvSpPr>
          <p:cNvPr id="22" name="TextBox 21"/>
          <p:cNvSpPr txBox="1"/>
          <p:nvPr/>
        </p:nvSpPr>
        <p:spPr>
          <a:xfrm>
            <a:off x="1752600" y="2678668"/>
            <a:ext cx="1676400" cy="369332"/>
          </a:xfrm>
          <a:prstGeom prst="rect">
            <a:avLst/>
          </a:prstGeom>
          <a:gradFill>
            <a:gsLst>
              <a:gs pos="0">
                <a:schemeClr val="accent1">
                  <a:shade val="51000"/>
                  <a:satMod val="130000"/>
                </a:schemeClr>
              </a:gs>
              <a:gs pos="80000">
                <a:schemeClr val="accent1">
                  <a:shade val="93000"/>
                  <a:satMod val="130000"/>
                </a:schemeClr>
              </a:gs>
              <a:gs pos="100000">
                <a:schemeClr val="accent1">
                  <a:shade val="94000"/>
                  <a:satMod val="135000"/>
                </a:schemeClr>
              </a:gs>
            </a:gsLst>
          </a:gra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b="1" dirty="0" smtClean="0">
                <a:latin typeface="+mj-lt"/>
                <a:cs typeface="Times New Roman" pitchFamily="18" charset="0"/>
              </a:rPr>
              <a:t>Normal Diet</a:t>
            </a:r>
            <a:endParaRPr lang="en-US" b="1" dirty="0">
              <a:latin typeface="+mj-lt"/>
              <a:cs typeface="Times New Roman" pitchFamily="18" charset="0"/>
            </a:endParaRPr>
          </a:p>
        </p:txBody>
      </p:sp>
      <p:grpSp>
        <p:nvGrpSpPr>
          <p:cNvPr id="3" name="Group 33"/>
          <p:cNvGrpSpPr/>
          <p:nvPr/>
        </p:nvGrpSpPr>
        <p:grpSpPr>
          <a:xfrm>
            <a:off x="1524000" y="1600200"/>
            <a:ext cx="1066800" cy="990600"/>
            <a:chOff x="1981200" y="2362200"/>
            <a:chExt cx="1066800" cy="990600"/>
          </a:xfrm>
        </p:grpSpPr>
        <p:pic>
          <p:nvPicPr>
            <p:cNvPr id="25"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2667000" y="2819400"/>
              <a:ext cx="381000" cy="533400"/>
            </a:xfrm>
            <a:prstGeom prst="rect">
              <a:avLst/>
            </a:prstGeom>
            <a:noFill/>
          </p:spPr>
        </p:pic>
        <p:pic>
          <p:nvPicPr>
            <p:cNvPr id="27"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2438400" y="2362200"/>
              <a:ext cx="381000" cy="533400"/>
            </a:xfrm>
            <a:prstGeom prst="rect">
              <a:avLst/>
            </a:prstGeom>
            <a:noFill/>
          </p:spPr>
        </p:pic>
        <p:pic>
          <p:nvPicPr>
            <p:cNvPr id="28"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1981200" y="2362200"/>
              <a:ext cx="381000" cy="533400"/>
            </a:xfrm>
            <a:prstGeom prst="rect">
              <a:avLst/>
            </a:prstGeom>
            <a:noFill/>
          </p:spPr>
        </p:pic>
        <p:pic>
          <p:nvPicPr>
            <p:cNvPr id="26"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2209800" y="2819400"/>
              <a:ext cx="381000" cy="533400"/>
            </a:xfrm>
            <a:prstGeom prst="rect">
              <a:avLst/>
            </a:prstGeom>
            <a:noFill/>
          </p:spPr>
        </p:pic>
      </p:grpSp>
      <p:grpSp>
        <p:nvGrpSpPr>
          <p:cNvPr id="4" name="Group 28"/>
          <p:cNvGrpSpPr/>
          <p:nvPr/>
        </p:nvGrpSpPr>
        <p:grpSpPr>
          <a:xfrm>
            <a:off x="5638800" y="1828800"/>
            <a:ext cx="914400" cy="457200"/>
            <a:chOff x="3546659" y="1253226"/>
            <a:chExt cx="1783617" cy="905755"/>
          </a:xfrm>
        </p:grpSpPr>
        <p:pic>
          <p:nvPicPr>
            <p:cNvPr id="30" name="Picture 4" descr="http://www.gmod.org/mediawiki/images/2/2d/Drosophila.png"/>
            <p:cNvPicPr>
              <a:picLocks noChangeAspect="1" noChangeArrowheads="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414643" y="1677879"/>
              <a:ext cx="867984" cy="48110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www.gmod.org/mediawiki/images/2/2d/Drosophila.png"/>
            <p:cNvPicPr>
              <a:picLocks noChangeAspect="1" noChangeArrowheads="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462292" y="1253226"/>
              <a:ext cx="867984" cy="48110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www.gmod.org/mediawiki/images/2/2d/Drosophila.png"/>
            <p:cNvPicPr>
              <a:picLocks noChangeAspect="1" noChangeArrowheads="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546659" y="1270722"/>
              <a:ext cx="867984" cy="48110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www.gmod.org/mediawiki/images/2/2d/Drosophila.png"/>
            <p:cNvPicPr>
              <a:picLocks noChangeAspect="1" noChangeArrowheads="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546660" y="1658406"/>
              <a:ext cx="867984" cy="4811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34"/>
          <p:cNvGrpSpPr/>
          <p:nvPr/>
        </p:nvGrpSpPr>
        <p:grpSpPr>
          <a:xfrm>
            <a:off x="6629400" y="1600200"/>
            <a:ext cx="1066800" cy="990600"/>
            <a:chOff x="1981200" y="2362200"/>
            <a:chExt cx="1066800" cy="990600"/>
          </a:xfrm>
        </p:grpSpPr>
        <p:pic>
          <p:nvPicPr>
            <p:cNvPr id="36"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2667000" y="2819400"/>
              <a:ext cx="381000" cy="533400"/>
            </a:xfrm>
            <a:prstGeom prst="rect">
              <a:avLst/>
            </a:prstGeom>
            <a:noFill/>
          </p:spPr>
        </p:pic>
        <p:pic>
          <p:nvPicPr>
            <p:cNvPr id="37"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2438400" y="2362200"/>
              <a:ext cx="381000" cy="533400"/>
            </a:xfrm>
            <a:prstGeom prst="rect">
              <a:avLst/>
            </a:prstGeom>
            <a:noFill/>
          </p:spPr>
        </p:pic>
        <p:pic>
          <p:nvPicPr>
            <p:cNvPr id="38"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1981200" y="2362200"/>
              <a:ext cx="381000" cy="533400"/>
            </a:xfrm>
            <a:prstGeom prst="rect">
              <a:avLst/>
            </a:prstGeom>
            <a:noFill/>
          </p:spPr>
        </p:pic>
        <p:pic>
          <p:nvPicPr>
            <p:cNvPr id="39"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2209800" y="2819400"/>
              <a:ext cx="381000" cy="533400"/>
            </a:xfrm>
            <a:prstGeom prst="rect">
              <a:avLst/>
            </a:prstGeom>
            <a:noFill/>
          </p:spPr>
        </p:pic>
      </p:grpSp>
      <p:grpSp>
        <p:nvGrpSpPr>
          <p:cNvPr id="6" name="Group 39"/>
          <p:cNvGrpSpPr/>
          <p:nvPr/>
        </p:nvGrpSpPr>
        <p:grpSpPr>
          <a:xfrm>
            <a:off x="4052668" y="914400"/>
            <a:ext cx="914400" cy="457200"/>
            <a:chOff x="3546659" y="1253226"/>
            <a:chExt cx="1783617" cy="905755"/>
          </a:xfrm>
        </p:grpSpPr>
        <p:pic>
          <p:nvPicPr>
            <p:cNvPr id="41"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4643" y="1677879"/>
              <a:ext cx="867984" cy="48110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2292" y="1253226"/>
              <a:ext cx="867984" cy="48110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6659" y="1270722"/>
              <a:ext cx="867984" cy="48110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6660" y="1658406"/>
              <a:ext cx="867984" cy="48110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9" name="Straight Arrow Connector 48"/>
          <p:cNvCxnSpPr/>
          <p:nvPr/>
        </p:nvCxnSpPr>
        <p:spPr>
          <a:xfrm flipH="1">
            <a:off x="3505200" y="1295400"/>
            <a:ext cx="457200" cy="3810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50" name="Straight Arrow Connector 49"/>
          <p:cNvCxnSpPr/>
          <p:nvPr/>
        </p:nvCxnSpPr>
        <p:spPr>
          <a:xfrm>
            <a:off x="5105400" y="1295400"/>
            <a:ext cx="457200" cy="3810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62" name="TextBox 61"/>
          <p:cNvSpPr txBox="1"/>
          <p:nvPr/>
        </p:nvSpPr>
        <p:spPr>
          <a:xfrm>
            <a:off x="3962400" y="1882914"/>
            <a:ext cx="1371600" cy="707886"/>
          </a:xfrm>
          <a:prstGeom prst="rect">
            <a:avLst/>
          </a:prstGeom>
          <a:noFill/>
        </p:spPr>
        <p:txBody>
          <a:bodyPr wrap="square" rtlCol="0">
            <a:spAutoFit/>
          </a:bodyPr>
          <a:lstStyle/>
          <a:p>
            <a:pPr algn="ctr"/>
            <a:r>
              <a:rPr lang="en-US" sz="2000" b="1" dirty="0" smtClean="0">
                <a:latin typeface="Times New Roman" pitchFamily="18" charset="0"/>
                <a:cs typeface="Times New Roman" pitchFamily="18" charset="0"/>
              </a:rPr>
              <a:t>2 week</a:t>
            </a:r>
          </a:p>
          <a:p>
            <a:pPr algn="ctr"/>
            <a:r>
              <a:rPr lang="en-US" sz="2000" b="1" dirty="0" smtClean="0">
                <a:latin typeface="Times New Roman" pitchFamily="18" charset="0"/>
                <a:cs typeface="Times New Roman" pitchFamily="18" charset="0"/>
              </a:rPr>
              <a:t>Treatment</a:t>
            </a:r>
            <a:endParaRPr lang="en-US" sz="2000" b="1" dirty="0">
              <a:latin typeface="Times New Roman" pitchFamily="18" charset="0"/>
              <a:cs typeface="Times New Roman" pitchFamily="18" charset="0"/>
            </a:endParaRPr>
          </a:p>
        </p:txBody>
      </p:sp>
      <p:cxnSp>
        <p:nvCxnSpPr>
          <p:cNvPr id="65" name="Straight Arrow Connector 64"/>
          <p:cNvCxnSpPr/>
          <p:nvPr/>
        </p:nvCxnSpPr>
        <p:spPr>
          <a:xfrm>
            <a:off x="7295272" y="3200400"/>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0" name="Straight Arrow Connector 79"/>
          <p:cNvCxnSpPr/>
          <p:nvPr/>
        </p:nvCxnSpPr>
        <p:spPr>
          <a:xfrm>
            <a:off x="2590800" y="3200400"/>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1" name="Shape 230"/>
          <p:cNvSpPr txBox="1">
            <a:spLocks noGrp="1"/>
          </p:cNvSpPr>
          <p:nvPr>
            <p:ph type="title"/>
          </p:nvPr>
        </p:nvSpPr>
        <p:spPr>
          <a:xfrm>
            <a:off x="0" y="0"/>
            <a:ext cx="9144000" cy="7620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a:buSzPct val="25000"/>
            </a:pPr>
            <a:r>
              <a:rPr lang="en-US" sz="2800" b="1" dirty="0" smtClean="0">
                <a:solidFill>
                  <a:schemeClr val="dk1"/>
                </a:solidFill>
                <a:latin typeface="Calibri"/>
                <a:ea typeface="Calibri"/>
                <a:cs typeface="Calibri"/>
                <a:sym typeface="Calibri"/>
              </a:rPr>
              <a:t>Study Design: 1a. Does high-sugar diet perturb metabolism?</a:t>
            </a:r>
            <a:endParaRPr lang="en-US" sz="2800" b="1" i="0" u="none" strike="noStrike" cap="none" baseline="0" dirty="0">
              <a:solidFill>
                <a:schemeClr val="dk1"/>
              </a:solidFill>
              <a:latin typeface="Calibri"/>
              <a:ea typeface="Calibri"/>
              <a:cs typeface="Calibri"/>
              <a:sym typeface="Calibri"/>
            </a:endParaRPr>
          </a:p>
        </p:txBody>
      </p:sp>
      <p:grpSp>
        <p:nvGrpSpPr>
          <p:cNvPr id="88" name="Group 87"/>
          <p:cNvGrpSpPr/>
          <p:nvPr/>
        </p:nvGrpSpPr>
        <p:grpSpPr>
          <a:xfrm>
            <a:off x="1066800" y="3657600"/>
            <a:ext cx="3581400" cy="2916198"/>
            <a:chOff x="1143000" y="3657600"/>
            <a:chExt cx="3581400" cy="2916198"/>
          </a:xfrm>
        </p:grpSpPr>
        <p:pic>
          <p:nvPicPr>
            <p:cNvPr id="68" name="Picture 2" descr="D:\Dropbox\DAC-II\slide preparation\protocol.jpg"/>
            <p:cNvPicPr>
              <a:picLocks noChangeAspect="1" noChangeArrowheads="1"/>
            </p:cNvPicPr>
            <p:nvPr/>
          </p:nvPicPr>
          <p:blipFill>
            <a:blip r:embed="rId3" cstate="print"/>
            <a:srcRect l="74498" t="22322" r="9249" b="73358"/>
            <a:stretch>
              <a:fillRect/>
            </a:stretch>
          </p:blipFill>
          <p:spPr bwMode="auto">
            <a:xfrm>
              <a:off x="2757268" y="5105400"/>
              <a:ext cx="1205132" cy="457200"/>
            </a:xfrm>
            <a:prstGeom prst="rect">
              <a:avLst/>
            </a:prstGeom>
            <a:noFill/>
          </p:spPr>
        </p:pic>
        <p:pic>
          <p:nvPicPr>
            <p:cNvPr id="69" name="Picture 2" descr="D:\Dropbox\DAC-II\slide preparation\protocol.jpg"/>
            <p:cNvPicPr>
              <a:picLocks noChangeAspect="1" noChangeArrowheads="1"/>
            </p:cNvPicPr>
            <p:nvPr/>
          </p:nvPicPr>
          <p:blipFill>
            <a:blip r:embed="rId3" cstate="print"/>
            <a:srcRect l="74498" t="22322" r="9249" b="73358"/>
            <a:stretch>
              <a:fillRect/>
            </a:stretch>
          </p:blipFill>
          <p:spPr bwMode="auto">
            <a:xfrm>
              <a:off x="1219200" y="5105400"/>
              <a:ext cx="1205132" cy="457200"/>
            </a:xfrm>
            <a:prstGeom prst="rect">
              <a:avLst/>
            </a:prstGeom>
            <a:noFill/>
          </p:spPr>
        </p:pic>
        <p:pic>
          <p:nvPicPr>
            <p:cNvPr id="70" name="Picture 2" descr="D:\Dropbox\DAC-II\slide preparation\1ml-eppendorf-tube-md.png"/>
            <p:cNvPicPr>
              <a:picLocks noChangeAspect="1" noChangeArrowheads="1"/>
            </p:cNvPicPr>
            <p:nvPr/>
          </p:nvPicPr>
          <p:blipFill>
            <a:blip r:embed="rId4" cstate="print"/>
            <a:srcRect/>
            <a:stretch>
              <a:fillRect/>
            </a:stretch>
          </p:blipFill>
          <p:spPr bwMode="auto">
            <a:xfrm>
              <a:off x="1752600" y="3657600"/>
              <a:ext cx="342246" cy="541438"/>
            </a:xfrm>
            <a:prstGeom prst="rect">
              <a:avLst/>
            </a:prstGeom>
            <a:noFill/>
          </p:spPr>
        </p:pic>
        <p:pic>
          <p:nvPicPr>
            <p:cNvPr id="71" name="Picture 2" descr="D:\Dropbox\DAC-II\slide preparation\1ml-eppendorf-tube-md.png"/>
            <p:cNvPicPr>
              <a:picLocks noChangeAspect="1" noChangeArrowheads="1"/>
            </p:cNvPicPr>
            <p:nvPr/>
          </p:nvPicPr>
          <p:blipFill>
            <a:blip r:embed="rId4" cstate="print"/>
            <a:srcRect/>
            <a:stretch>
              <a:fillRect/>
            </a:stretch>
          </p:blipFill>
          <p:spPr bwMode="auto">
            <a:xfrm>
              <a:off x="3048000" y="3665638"/>
              <a:ext cx="342246" cy="541438"/>
            </a:xfrm>
            <a:prstGeom prst="rect">
              <a:avLst/>
            </a:prstGeom>
            <a:noFill/>
          </p:spPr>
        </p:pic>
        <p:sp>
          <p:nvSpPr>
            <p:cNvPr id="75" name="TextBox 74"/>
            <p:cNvSpPr txBox="1"/>
            <p:nvPr/>
          </p:nvSpPr>
          <p:spPr>
            <a:xfrm>
              <a:off x="1295400" y="4210706"/>
              <a:ext cx="1524000" cy="369332"/>
            </a:xfrm>
            <a:prstGeom prst="rect">
              <a:avLst/>
            </a:prstGeom>
            <a:noFill/>
          </p:spPr>
          <p:txBody>
            <a:bodyPr wrap="square" rtlCol="0">
              <a:spAutoFit/>
            </a:bodyPr>
            <a:lstStyle/>
            <a:p>
              <a:r>
                <a:rPr lang="en-US" b="1" dirty="0" smtClean="0">
                  <a:latin typeface="Times New Roman" pitchFamily="18" charset="0"/>
                  <a:cs typeface="Times New Roman" pitchFamily="18" charset="0"/>
                </a:rPr>
                <a:t>Hemolymph</a:t>
              </a:r>
              <a:endParaRPr lang="en-US" b="1" dirty="0">
                <a:latin typeface="Times New Roman" pitchFamily="18" charset="0"/>
                <a:cs typeface="Times New Roman" pitchFamily="18" charset="0"/>
              </a:endParaRPr>
            </a:p>
          </p:txBody>
        </p:sp>
        <p:sp>
          <p:nvSpPr>
            <p:cNvPr id="76" name="TextBox 75"/>
            <p:cNvSpPr txBox="1"/>
            <p:nvPr/>
          </p:nvSpPr>
          <p:spPr>
            <a:xfrm>
              <a:off x="2819400" y="4210706"/>
              <a:ext cx="1600200" cy="369332"/>
            </a:xfrm>
            <a:prstGeom prst="rect">
              <a:avLst/>
            </a:prstGeom>
            <a:noFill/>
          </p:spPr>
          <p:txBody>
            <a:bodyPr wrap="square" rtlCol="0">
              <a:spAutoFit/>
            </a:bodyPr>
            <a:lstStyle/>
            <a:p>
              <a:r>
                <a:rPr lang="en-US" b="1" dirty="0" smtClean="0">
                  <a:latin typeface="Times New Roman" pitchFamily="18" charset="0"/>
                  <a:cs typeface="Times New Roman" pitchFamily="18" charset="0"/>
                </a:rPr>
                <a:t>Whole Body</a:t>
              </a:r>
              <a:endParaRPr lang="en-US" b="1" dirty="0">
                <a:latin typeface="Times New Roman" pitchFamily="18" charset="0"/>
                <a:cs typeface="Times New Roman" pitchFamily="18" charset="0"/>
              </a:endParaRPr>
            </a:p>
          </p:txBody>
        </p:sp>
        <p:cxnSp>
          <p:nvCxnSpPr>
            <p:cNvPr id="54" name="Straight Arrow Connector 53"/>
            <p:cNvCxnSpPr/>
            <p:nvPr/>
          </p:nvCxnSpPr>
          <p:spPr>
            <a:xfrm>
              <a:off x="2057400" y="4572000"/>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0" name="Straight Arrow Connector 59"/>
            <p:cNvCxnSpPr/>
            <p:nvPr/>
          </p:nvCxnSpPr>
          <p:spPr>
            <a:xfrm>
              <a:off x="3429000" y="4572000"/>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3" name="TextBox 62"/>
            <p:cNvSpPr txBox="1"/>
            <p:nvPr/>
          </p:nvSpPr>
          <p:spPr>
            <a:xfrm>
              <a:off x="1143000" y="5650468"/>
              <a:ext cx="15240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Free Glucose</a:t>
              </a:r>
              <a:endParaRPr lang="en-US" dirty="0">
                <a:latin typeface="Times New Roman" pitchFamily="18" charset="0"/>
                <a:cs typeface="Times New Roman" pitchFamily="18" charset="0"/>
              </a:endParaRPr>
            </a:p>
          </p:txBody>
        </p:sp>
        <p:sp>
          <p:nvSpPr>
            <p:cNvPr id="64" name="TextBox 63"/>
            <p:cNvSpPr txBox="1"/>
            <p:nvPr/>
          </p:nvSpPr>
          <p:spPr>
            <a:xfrm>
              <a:off x="2819400" y="5650468"/>
              <a:ext cx="1905000" cy="923330"/>
            </a:xfrm>
            <a:prstGeom prst="rect">
              <a:avLst/>
            </a:prstGeom>
            <a:noFill/>
          </p:spPr>
          <p:txBody>
            <a:bodyPr wrap="square" rtlCol="0">
              <a:spAutoFit/>
            </a:bodyPr>
            <a:lstStyle/>
            <a:p>
              <a:r>
                <a:rPr lang="en-US" dirty="0" smtClean="0">
                  <a:latin typeface="Times New Roman" pitchFamily="18" charset="0"/>
                  <a:cs typeface="Times New Roman" pitchFamily="18" charset="0"/>
                </a:rPr>
                <a:t>Triacylglycerides</a:t>
              </a:r>
            </a:p>
            <a:p>
              <a:r>
                <a:rPr lang="en-US" dirty="0" smtClean="0">
                  <a:latin typeface="Times New Roman" pitchFamily="18" charset="0"/>
                  <a:cs typeface="Times New Roman" pitchFamily="18" charset="0"/>
                </a:rPr>
                <a:t>Protein</a:t>
              </a:r>
            </a:p>
            <a:p>
              <a:r>
                <a:rPr lang="en-US" dirty="0" smtClean="0">
                  <a:latin typeface="Times New Roman" pitchFamily="18" charset="0"/>
                  <a:cs typeface="Times New Roman" pitchFamily="18" charset="0"/>
                </a:rPr>
                <a:t>Weight</a:t>
              </a:r>
              <a:endParaRPr lang="en-US" dirty="0">
                <a:latin typeface="Times New Roman" pitchFamily="18" charset="0"/>
                <a:cs typeface="Times New Roman" pitchFamily="18" charset="0"/>
              </a:endParaRPr>
            </a:p>
          </p:txBody>
        </p:sp>
      </p:grpSp>
      <p:grpSp>
        <p:nvGrpSpPr>
          <p:cNvPr id="87" name="Group 86"/>
          <p:cNvGrpSpPr/>
          <p:nvPr/>
        </p:nvGrpSpPr>
        <p:grpSpPr>
          <a:xfrm>
            <a:off x="5486400" y="3657600"/>
            <a:ext cx="3581400" cy="2916198"/>
            <a:chOff x="5715000" y="3657600"/>
            <a:chExt cx="3581400" cy="2916198"/>
          </a:xfrm>
        </p:grpSpPr>
        <p:pic>
          <p:nvPicPr>
            <p:cNvPr id="66" name="Picture 2" descr="D:\Dropbox\DAC-II\slide preparation\protocol.jpg"/>
            <p:cNvPicPr>
              <a:picLocks noChangeAspect="1" noChangeArrowheads="1"/>
            </p:cNvPicPr>
            <p:nvPr/>
          </p:nvPicPr>
          <p:blipFill>
            <a:blip r:embed="rId3" cstate="print"/>
            <a:srcRect l="74498" t="22322" r="9249" b="73358"/>
            <a:stretch>
              <a:fillRect/>
            </a:stretch>
          </p:blipFill>
          <p:spPr bwMode="auto">
            <a:xfrm>
              <a:off x="7329268" y="5105400"/>
              <a:ext cx="1205132" cy="457200"/>
            </a:xfrm>
            <a:prstGeom prst="rect">
              <a:avLst/>
            </a:prstGeom>
            <a:noFill/>
          </p:spPr>
        </p:pic>
        <p:pic>
          <p:nvPicPr>
            <p:cNvPr id="67" name="Picture 2" descr="D:\Dropbox\DAC-II\slide preparation\protocol.jpg"/>
            <p:cNvPicPr>
              <a:picLocks noChangeAspect="1" noChangeArrowheads="1"/>
            </p:cNvPicPr>
            <p:nvPr/>
          </p:nvPicPr>
          <p:blipFill>
            <a:blip r:embed="rId3" cstate="print"/>
            <a:srcRect l="74498" t="22322" r="9249" b="73358"/>
            <a:stretch>
              <a:fillRect/>
            </a:stretch>
          </p:blipFill>
          <p:spPr bwMode="auto">
            <a:xfrm>
              <a:off x="5791200" y="5105400"/>
              <a:ext cx="1205132" cy="457200"/>
            </a:xfrm>
            <a:prstGeom prst="rect">
              <a:avLst/>
            </a:prstGeom>
            <a:noFill/>
          </p:spPr>
        </p:pic>
        <p:pic>
          <p:nvPicPr>
            <p:cNvPr id="77" name="Picture 2" descr="D:\Dropbox\DAC-II\slide preparation\1ml-eppendorf-tube-md.png"/>
            <p:cNvPicPr>
              <a:picLocks noChangeAspect="1" noChangeArrowheads="1"/>
            </p:cNvPicPr>
            <p:nvPr/>
          </p:nvPicPr>
          <p:blipFill>
            <a:blip r:embed="rId4" cstate="print"/>
            <a:srcRect/>
            <a:stretch>
              <a:fillRect/>
            </a:stretch>
          </p:blipFill>
          <p:spPr bwMode="auto">
            <a:xfrm>
              <a:off x="6324600" y="3657600"/>
              <a:ext cx="342246" cy="541438"/>
            </a:xfrm>
            <a:prstGeom prst="rect">
              <a:avLst/>
            </a:prstGeom>
            <a:noFill/>
          </p:spPr>
        </p:pic>
        <p:pic>
          <p:nvPicPr>
            <p:cNvPr id="78" name="Picture 2" descr="D:\Dropbox\DAC-II\slide preparation\1ml-eppendorf-tube-md.png"/>
            <p:cNvPicPr>
              <a:picLocks noChangeAspect="1" noChangeArrowheads="1"/>
            </p:cNvPicPr>
            <p:nvPr/>
          </p:nvPicPr>
          <p:blipFill>
            <a:blip r:embed="rId4" cstate="print"/>
            <a:srcRect/>
            <a:stretch>
              <a:fillRect/>
            </a:stretch>
          </p:blipFill>
          <p:spPr bwMode="auto">
            <a:xfrm>
              <a:off x="7620000" y="3665638"/>
              <a:ext cx="342246" cy="541438"/>
            </a:xfrm>
            <a:prstGeom prst="rect">
              <a:avLst/>
            </a:prstGeom>
            <a:noFill/>
          </p:spPr>
        </p:pic>
        <p:sp>
          <p:nvSpPr>
            <p:cNvPr id="79" name="TextBox 78"/>
            <p:cNvSpPr txBox="1"/>
            <p:nvPr/>
          </p:nvSpPr>
          <p:spPr>
            <a:xfrm>
              <a:off x="5867400" y="4210706"/>
              <a:ext cx="1524000" cy="369332"/>
            </a:xfrm>
            <a:prstGeom prst="rect">
              <a:avLst/>
            </a:prstGeom>
            <a:noFill/>
          </p:spPr>
          <p:txBody>
            <a:bodyPr wrap="square" rtlCol="0">
              <a:spAutoFit/>
            </a:bodyPr>
            <a:lstStyle/>
            <a:p>
              <a:r>
                <a:rPr lang="en-US" b="1" dirty="0" smtClean="0">
                  <a:latin typeface="Times New Roman" pitchFamily="18" charset="0"/>
                  <a:cs typeface="Times New Roman" pitchFamily="18" charset="0"/>
                </a:rPr>
                <a:t>Hemolymph</a:t>
              </a:r>
              <a:endParaRPr lang="en-US" b="1" dirty="0">
                <a:latin typeface="Times New Roman" pitchFamily="18" charset="0"/>
                <a:cs typeface="Times New Roman" pitchFamily="18" charset="0"/>
              </a:endParaRPr>
            </a:p>
          </p:txBody>
        </p:sp>
        <p:sp>
          <p:nvSpPr>
            <p:cNvPr id="82" name="TextBox 81"/>
            <p:cNvSpPr txBox="1"/>
            <p:nvPr/>
          </p:nvSpPr>
          <p:spPr>
            <a:xfrm>
              <a:off x="7391400" y="4210706"/>
              <a:ext cx="1600200" cy="369332"/>
            </a:xfrm>
            <a:prstGeom prst="rect">
              <a:avLst/>
            </a:prstGeom>
            <a:noFill/>
          </p:spPr>
          <p:txBody>
            <a:bodyPr wrap="square" rtlCol="0">
              <a:spAutoFit/>
            </a:bodyPr>
            <a:lstStyle/>
            <a:p>
              <a:r>
                <a:rPr lang="en-US" b="1" dirty="0" smtClean="0">
                  <a:latin typeface="Times New Roman" pitchFamily="18" charset="0"/>
                  <a:cs typeface="Times New Roman" pitchFamily="18" charset="0"/>
                </a:rPr>
                <a:t>Whole Body</a:t>
              </a:r>
              <a:endParaRPr lang="en-US" b="1" dirty="0">
                <a:latin typeface="Times New Roman" pitchFamily="18" charset="0"/>
                <a:cs typeface="Times New Roman" pitchFamily="18" charset="0"/>
              </a:endParaRPr>
            </a:p>
          </p:txBody>
        </p:sp>
        <p:cxnSp>
          <p:nvCxnSpPr>
            <p:cNvPr id="83" name="Straight Arrow Connector 82"/>
            <p:cNvCxnSpPr/>
            <p:nvPr/>
          </p:nvCxnSpPr>
          <p:spPr>
            <a:xfrm>
              <a:off x="6629400" y="4572000"/>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4" name="Straight Arrow Connector 83"/>
            <p:cNvCxnSpPr/>
            <p:nvPr/>
          </p:nvCxnSpPr>
          <p:spPr>
            <a:xfrm>
              <a:off x="8001000" y="4572000"/>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5" name="TextBox 84"/>
            <p:cNvSpPr txBox="1"/>
            <p:nvPr/>
          </p:nvSpPr>
          <p:spPr>
            <a:xfrm>
              <a:off x="5715000" y="5650468"/>
              <a:ext cx="15240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Free Glucose</a:t>
              </a:r>
              <a:endParaRPr lang="en-US" dirty="0">
                <a:latin typeface="Times New Roman" pitchFamily="18" charset="0"/>
                <a:cs typeface="Times New Roman" pitchFamily="18" charset="0"/>
              </a:endParaRPr>
            </a:p>
          </p:txBody>
        </p:sp>
        <p:sp>
          <p:nvSpPr>
            <p:cNvPr id="86" name="TextBox 85"/>
            <p:cNvSpPr txBox="1"/>
            <p:nvPr/>
          </p:nvSpPr>
          <p:spPr>
            <a:xfrm>
              <a:off x="7391400" y="5650468"/>
              <a:ext cx="1905000" cy="923330"/>
            </a:xfrm>
            <a:prstGeom prst="rect">
              <a:avLst/>
            </a:prstGeom>
            <a:noFill/>
          </p:spPr>
          <p:txBody>
            <a:bodyPr wrap="square" rtlCol="0">
              <a:spAutoFit/>
            </a:bodyPr>
            <a:lstStyle/>
            <a:p>
              <a:r>
                <a:rPr lang="en-US" dirty="0" smtClean="0">
                  <a:latin typeface="Times New Roman" pitchFamily="18" charset="0"/>
                  <a:cs typeface="Times New Roman" pitchFamily="18" charset="0"/>
                </a:rPr>
                <a:t>Triacylglycerides</a:t>
              </a:r>
            </a:p>
            <a:p>
              <a:r>
                <a:rPr lang="en-US" dirty="0" smtClean="0">
                  <a:latin typeface="Times New Roman" pitchFamily="18" charset="0"/>
                  <a:cs typeface="Times New Roman" pitchFamily="18" charset="0"/>
                </a:rPr>
                <a:t>Protein</a:t>
              </a:r>
            </a:p>
            <a:p>
              <a:r>
                <a:rPr lang="en-US" dirty="0" smtClean="0">
                  <a:latin typeface="Times New Roman" pitchFamily="18" charset="0"/>
                  <a:cs typeface="Times New Roman" pitchFamily="18" charset="0"/>
                </a:rPr>
                <a:t>Weight</a:t>
              </a:r>
              <a:endParaRPr lang="en-US" dirty="0">
                <a:latin typeface="Times New Roman" pitchFamily="18" charset="0"/>
                <a:cs typeface="Times New Roman" pitchFamily="18" charset="0"/>
              </a:endParaRPr>
            </a:p>
          </p:txBody>
        </p:sp>
      </p:grpSp>
    </p:spTree>
    <p:extLst>
      <p:ext uri="{BB962C8B-B14F-4D97-AF65-F5344CB8AC3E}">
        <p14:creationId xmlns:p14="http://schemas.microsoft.com/office/powerpoint/2010/main" val="192151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par>
                                <p:cTn id="8" presetID="9"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dissolve">
                                      <p:cBhvr>
                                        <p:cTn id="10" dur="500"/>
                                        <p:tgtEl>
                                          <p:spTgt spid="50"/>
                                        </p:tgtEl>
                                      </p:cBhvr>
                                    </p:animEffect>
                                  </p:childTnLst>
                                </p:cTn>
                              </p:par>
                              <p:par>
                                <p:cTn id="11" presetID="9"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dissolve">
                                      <p:cBhvr>
                                        <p:cTn id="19" dur="500"/>
                                        <p:tgtEl>
                                          <p:spTgt spid="22"/>
                                        </p:tgtEl>
                                      </p:cBhvr>
                                    </p:animEffect>
                                  </p:childTnLst>
                                </p:cTn>
                              </p:par>
                              <p:par>
                                <p:cTn id="20" presetID="9"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par>
                                <p:cTn id="23" presetID="9"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par>
                                <p:cTn id="26" presetID="9"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dissolve">
                                      <p:cBhvr>
                                        <p:cTn id="31" dur="500"/>
                                        <p:tgtEl>
                                          <p:spTgt spid="6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dissolve">
                                      <p:cBhvr>
                                        <p:cTn id="36" dur="500"/>
                                        <p:tgtEl>
                                          <p:spTgt spid="65"/>
                                        </p:tgtEl>
                                      </p:cBhvr>
                                    </p:animEffect>
                                  </p:childTnLst>
                                </p:cTn>
                              </p:par>
                              <p:par>
                                <p:cTn id="37" presetID="9" presetClass="entr" presetSubtype="0"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dissolve">
                                      <p:cBhvr>
                                        <p:cTn id="39" dur="500"/>
                                        <p:tgtEl>
                                          <p:spTgt spid="80"/>
                                        </p:tgtEl>
                                      </p:cBhvr>
                                    </p:animEffect>
                                  </p:childTnLst>
                                </p:cTn>
                              </p:par>
                              <p:par>
                                <p:cTn id="40" presetID="9" presetClass="entr" presetSubtype="0" fill="hold" nodeType="with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dissolve">
                                      <p:cBhvr>
                                        <p:cTn id="42" dur="500"/>
                                        <p:tgtEl>
                                          <p:spTgt spid="88"/>
                                        </p:tgtEl>
                                      </p:cBhvr>
                                    </p:animEffect>
                                  </p:childTnLst>
                                </p:cTn>
                              </p:par>
                              <p:par>
                                <p:cTn id="43" presetID="9" presetClass="entr" presetSubtype="0" fill="hold" nodeType="withEffect">
                                  <p:stCondLst>
                                    <p:cond delay="0"/>
                                  </p:stCondLst>
                                  <p:childTnLst>
                                    <p:set>
                                      <p:cBhvr>
                                        <p:cTn id="44" dur="1" fill="hold">
                                          <p:stCondLst>
                                            <p:cond delay="0"/>
                                          </p:stCondLst>
                                        </p:cTn>
                                        <p:tgtEl>
                                          <p:spTgt spid="87"/>
                                        </p:tgtEl>
                                        <p:attrNameLst>
                                          <p:attrName>style.visibility</p:attrName>
                                        </p:attrNameLst>
                                      </p:cBhvr>
                                      <p:to>
                                        <p:strVal val="visible"/>
                                      </p:to>
                                    </p:set>
                                    <p:animEffect transition="in" filter="dissolve">
                                      <p:cBhvr>
                                        <p:cTn id="45"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6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30"/>
          <p:cNvSpPr txBox="1">
            <a:spLocks noGrp="1"/>
          </p:cNvSpPr>
          <p:nvPr>
            <p:ph type="title"/>
          </p:nvPr>
        </p:nvSpPr>
        <p:spPr>
          <a:xfrm>
            <a:off x="0" y="0"/>
            <a:ext cx="9144000" cy="7620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a:buSzPct val="25000"/>
            </a:pPr>
            <a:r>
              <a:rPr lang="en-IN" sz="2800" b="1" dirty="0" smtClean="0">
                <a:solidFill>
                  <a:schemeClr val="dk1"/>
                </a:solidFill>
                <a:latin typeface="Calibri"/>
                <a:ea typeface="Calibri"/>
                <a:cs typeface="Calibri"/>
                <a:sym typeface="Calibri"/>
              </a:rPr>
              <a:t>Effect of High sugar diet on flies</a:t>
            </a:r>
            <a:endParaRPr lang="en-US" sz="2800" b="1" i="0" u="none" strike="noStrike" cap="none" baseline="0" dirty="0">
              <a:solidFill>
                <a:schemeClr val="dk1"/>
              </a:solidFill>
              <a:latin typeface="Calibri"/>
              <a:ea typeface="Calibri"/>
              <a:cs typeface="Calibri"/>
              <a:sym typeface="Calibri"/>
            </a:endParaRPr>
          </a:p>
        </p:txBody>
      </p:sp>
      <p:pic>
        <p:nvPicPr>
          <p:cNvPr id="5" name="Picture 6" descr="C:\Users\Manoj\Dropbox\Lab\Transgenerational Work\F0_glucose.tif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125" r="26649"/>
          <a:stretch/>
        </p:blipFill>
        <p:spPr bwMode="auto">
          <a:xfrm>
            <a:off x="304800" y="1905000"/>
            <a:ext cx="2895600" cy="32012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Manoj\Dropbox\Lab\Transgenerational Work\F0.tif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400" y="1257300"/>
            <a:ext cx="48006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Manoj\Dropbox\Lab\Transgenerational Work\F0_wt.tiff"/>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0" y="4419600"/>
            <a:ext cx="4724400" cy="2362200"/>
          </a:xfrm>
          <a:prstGeom prst="rect">
            <a:avLst/>
          </a:prstGeom>
          <a:noFill/>
          <a:extLst>
            <a:ext uri="{909E8E84-426E-40DD-AFC4-6F175D3DCCD1}">
              <a14:hiddenFill xmlns:a14="http://schemas.microsoft.com/office/drawing/2010/main">
                <a:solidFill>
                  <a:srgbClr val="FFFFFF"/>
                </a:solidFill>
              </a14:hiddenFill>
            </a:ext>
          </a:extLst>
        </p:spPr>
      </p:pic>
      <p:sp>
        <p:nvSpPr>
          <p:cNvPr id="8" name="Shape 230"/>
          <p:cNvSpPr txBox="1">
            <a:spLocks/>
          </p:cNvSpPr>
          <p:nvPr/>
        </p:nvSpPr>
        <p:spPr>
          <a:xfrm>
            <a:off x="0" y="6096000"/>
            <a:ext cx="9144000" cy="7620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000" b="1" i="0" u="none" strike="noStrike" kern="1200" cap="none" spc="0" normalizeH="0" baseline="0" noProof="0" dirty="0" smtClean="0">
                <a:ln>
                  <a:noFill/>
                </a:ln>
                <a:solidFill>
                  <a:schemeClr val="bg1"/>
                </a:solidFill>
                <a:effectLst/>
                <a:uLnTx/>
                <a:uFillTx/>
                <a:latin typeface="+mj-lt"/>
                <a:ea typeface="Calibri"/>
                <a:cs typeface="Times New Roman" pitchFamily="18" charset="0"/>
                <a:sym typeface="Calibri"/>
              </a:rPr>
              <a:t>Conclusion: High sugar diet affects</a:t>
            </a:r>
            <a:r>
              <a:rPr kumimoji="0" lang="en-US" sz="2000" b="1" i="0" u="none" strike="noStrike" kern="1200" cap="none" spc="0" normalizeH="0" noProof="0" dirty="0" smtClean="0">
                <a:ln>
                  <a:noFill/>
                </a:ln>
                <a:solidFill>
                  <a:schemeClr val="bg1"/>
                </a:solidFill>
                <a:effectLst/>
                <a:uLnTx/>
                <a:uFillTx/>
                <a:latin typeface="+mj-lt"/>
                <a:ea typeface="Calibri"/>
                <a:cs typeface="Times New Roman" pitchFamily="18" charset="0"/>
                <a:sym typeface="Calibri"/>
              </a:rPr>
              <a:t> the metabolite parameters in F0 flies</a:t>
            </a:r>
            <a:endParaRPr kumimoji="0" lang="en-US" sz="2000" b="1" i="0" u="none" strike="noStrike" kern="1200" cap="none" spc="0" normalizeH="0" baseline="0" noProof="0" dirty="0">
              <a:ln>
                <a:noFill/>
              </a:ln>
              <a:solidFill>
                <a:schemeClr val="bg1"/>
              </a:solidFill>
              <a:effectLst/>
              <a:uLnTx/>
              <a:uFillTx/>
              <a:latin typeface="+mj-lt"/>
              <a:ea typeface="Calibri"/>
              <a:cs typeface="Times New Roman" pitchFamily="18" charset="0"/>
              <a:sym typeface="Calibri"/>
            </a:endParaRPr>
          </a:p>
        </p:txBody>
      </p:sp>
      <p:sp>
        <p:nvSpPr>
          <p:cNvPr id="2" name="TextBox 1"/>
          <p:cNvSpPr txBox="1"/>
          <p:nvPr/>
        </p:nvSpPr>
        <p:spPr>
          <a:xfrm>
            <a:off x="457200" y="1143000"/>
            <a:ext cx="1219200" cy="369332"/>
          </a:xfrm>
          <a:prstGeom prst="rect">
            <a:avLst/>
          </a:prstGeom>
          <a:noFill/>
        </p:spPr>
        <p:txBody>
          <a:bodyPr wrap="square" rtlCol="0">
            <a:spAutoFit/>
          </a:bodyPr>
          <a:lstStyle/>
          <a:p>
            <a:pPr algn="ctr"/>
            <a:r>
              <a:rPr lang="en-IN" dirty="0" smtClean="0"/>
              <a:t>Add label</a:t>
            </a:r>
            <a:endParaRPr lang="en-US" dirty="0"/>
          </a:p>
        </p:txBody>
      </p:sp>
      <p:sp>
        <p:nvSpPr>
          <p:cNvPr id="9" name="TextBox 8"/>
          <p:cNvSpPr txBox="1"/>
          <p:nvPr/>
        </p:nvSpPr>
        <p:spPr>
          <a:xfrm>
            <a:off x="6172200" y="990600"/>
            <a:ext cx="1295400" cy="369332"/>
          </a:xfrm>
          <a:prstGeom prst="rect">
            <a:avLst/>
          </a:prstGeom>
          <a:noFill/>
        </p:spPr>
        <p:txBody>
          <a:bodyPr wrap="square" rtlCol="0">
            <a:spAutoFit/>
          </a:bodyPr>
          <a:lstStyle/>
          <a:p>
            <a:pPr algn="ctr"/>
            <a:r>
              <a:rPr lang="en-IN" dirty="0" smtClean="0"/>
              <a:t>Add label</a:t>
            </a:r>
            <a:endParaRPr lang="en-US" dirty="0"/>
          </a:p>
        </p:txBody>
      </p:sp>
      <p:sp>
        <p:nvSpPr>
          <p:cNvPr id="10" name="TextBox 9"/>
          <p:cNvSpPr txBox="1"/>
          <p:nvPr/>
        </p:nvSpPr>
        <p:spPr>
          <a:xfrm>
            <a:off x="6286500" y="3897868"/>
            <a:ext cx="1295400" cy="369332"/>
          </a:xfrm>
          <a:prstGeom prst="rect">
            <a:avLst/>
          </a:prstGeom>
          <a:noFill/>
        </p:spPr>
        <p:txBody>
          <a:bodyPr wrap="square" rtlCol="0">
            <a:spAutoFit/>
          </a:bodyPr>
          <a:lstStyle/>
          <a:p>
            <a:pPr algn="ctr"/>
            <a:r>
              <a:rPr lang="en-IN" dirty="0" smtClean="0"/>
              <a:t>Add label</a:t>
            </a:r>
            <a:endParaRPr lang="en-US" dirty="0"/>
          </a:p>
        </p:txBody>
      </p:sp>
    </p:spTree>
    <p:extLst>
      <p:ext uri="{BB962C8B-B14F-4D97-AF65-F5344CB8AC3E}">
        <p14:creationId xmlns:p14="http://schemas.microsoft.com/office/powerpoint/2010/main" val="276793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p:nvPr/>
        </p:nvGrpSpPr>
        <p:grpSpPr>
          <a:xfrm>
            <a:off x="2514600" y="1828800"/>
            <a:ext cx="914400" cy="457200"/>
            <a:chOff x="3546659" y="1253226"/>
            <a:chExt cx="1783617" cy="905755"/>
          </a:xfrm>
        </p:grpSpPr>
        <p:pic>
          <p:nvPicPr>
            <p:cNvPr id="12"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4643" y="1677879"/>
              <a:ext cx="867984" cy="48110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2292" y="1253226"/>
              <a:ext cx="867984" cy="4811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6659" y="1270722"/>
              <a:ext cx="867984" cy="48110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6660" y="1658406"/>
              <a:ext cx="867984" cy="48110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a:off x="6096000" y="2639199"/>
            <a:ext cx="21336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b="1" dirty="0" smtClean="0"/>
              <a:t>High-Sugar Diet</a:t>
            </a:r>
            <a:endParaRPr lang="en-US" b="1" dirty="0"/>
          </a:p>
        </p:txBody>
      </p:sp>
      <p:sp>
        <p:nvSpPr>
          <p:cNvPr id="22" name="TextBox 21"/>
          <p:cNvSpPr txBox="1"/>
          <p:nvPr/>
        </p:nvSpPr>
        <p:spPr>
          <a:xfrm>
            <a:off x="1752600" y="2678668"/>
            <a:ext cx="1676400" cy="369332"/>
          </a:xfrm>
          <a:prstGeom prst="rect">
            <a:avLst/>
          </a:prstGeom>
          <a:gradFill>
            <a:gsLst>
              <a:gs pos="0">
                <a:schemeClr val="accent1">
                  <a:shade val="51000"/>
                  <a:satMod val="130000"/>
                </a:schemeClr>
              </a:gs>
              <a:gs pos="80000">
                <a:schemeClr val="accent1">
                  <a:shade val="93000"/>
                  <a:satMod val="130000"/>
                </a:schemeClr>
              </a:gs>
              <a:gs pos="100000">
                <a:schemeClr val="accent1">
                  <a:shade val="94000"/>
                  <a:satMod val="135000"/>
                </a:schemeClr>
              </a:gs>
            </a:gsLst>
          </a:gra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b="1" dirty="0" smtClean="0">
                <a:latin typeface="+mj-lt"/>
                <a:cs typeface="Times New Roman" pitchFamily="18" charset="0"/>
              </a:rPr>
              <a:t>Normal Diet</a:t>
            </a:r>
            <a:endParaRPr lang="en-US" b="1" dirty="0">
              <a:latin typeface="+mj-lt"/>
              <a:cs typeface="Times New Roman" pitchFamily="18" charset="0"/>
            </a:endParaRPr>
          </a:p>
        </p:txBody>
      </p:sp>
      <p:grpSp>
        <p:nvGrpSpPr>
          <p:cNvPr id="3" name="Group 33"/>
          <p:cNvGrpSpPr/>
          <p:nvPr/>
        </p:nvGrpSpPr>
        <p:grpSpPr>
          <a:xfrm>
            <a:off x="1524000" y="1600200"/>
            <a:ext cx="1066800" cy="990600"/>
            <a:chOff x="1981200" y="2362200"/>
            <a:chExt cx="1066800" cy="990600"/>
          </a:xfrm>
        </p:grpSpPr>
        <p:pic>
          <p:nvPicPr>
            <p:cNvPr id="25"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2667000" y="2819400"/>
              <a:ext cx="381000" cy="533400"/>
            </a:xfrm>
            <a:prstGeom prst="rect">
              <a:avLst/>
            </a:prstGeom>
            <a:noFill/>
          </p:spPr>
        </p:pic>
        <p:pic>
          <p:nvPicPr>
            <p:cNvPr id="27"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2438400" y="2362200"/>
              <a:ext cx="381000" cy="533400"/>
            </a:xfrm>
            <a:prstGeom prst="rect">
              <a:avLst/>
            </a:prstGeom>
            <a:noFill/>
          </p:spPr>
        </p:pic>
        <p:pic>
          <p:nvPicPr>
            <p:cNvPr id="28"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1981200" y="2362200"/>
              <a:ext cx="381000" cy="533400"/>
            </a:xfrm>
            <a:prstGeom prst="rect">
              <a:avLst/>
            </a:prstGeom>
            <a:noFill/>
          </p:spPr>
        </p:pic>
        <p:pic>
          <p:nvPicPr>
            <p:cNvPr id="26"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2209800" y="2819400"/>
              <a:ext cx="381000" cy="533400"/>
            </a:xfrm>
            <a:prstGeom prst="rect">
              <a:avLst/>
            </a:prstGeom>
            <a:noFill/>
          </p:spPr>
        </p:pic>
      </p:grpSp>
      <p:grpSp>
        <p:nvGrpSpPr>
          <p:cNvPr id="4" name="Group 28"/>
          <p:cNvGrpSpPr/>
          <p:nvPr/>
        </p:nvGrpSpPr>
        <p:grpSpPr>
          <a:xfrm>
            <a:off x="5638800" y="1828800"/>
            <a:ext cx="914400" cy="457200"/>
            <a:chOff x="3546659" y="1253226"/>
            <a:chExt cx="1783617" cy="905755"/>
          </a:xfrm>
        </p:grpSpPr>
        <p:pic>
          <p:nvPicPr>
            <p:cNvPr id="30" name="Picture 4" descr="http://www.gmod.org/mediawiki/images/2/2d/Drosophila.png"/>
            <p:cNvPicPr>
              <a:picLocks noChangeAspect="1" noChangeArrowheads="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414643" y="1677879"/>
              <a:ext cx="867984" cy="48110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www.gmod.org/mediawiki/images/2/2d/Drosophila.png"/>
            <p:cNvPicPr>
              <a:picLocks noChangeAspect="1" noChangeArrowheads="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462292" y="1253226"/>
              <a:ext cx="867984" cy="48110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www.gmod.org/mediawiki/images/2/2d/Drosophila.png"/>
            <p:cNvPicPr>
              <a:picLocks noChangeAspect="1" noChangeArrowheads="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546659" y="1270722"/>
              <a:ext cx="867984" cy="48110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www.gmod.org/mediawiki/images/2/2d/Drosophila.png"/>
            <p:cNvPicPr>
              <a:picLocks noChangeAspect="1" noChangeArrowheads="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546660" y="1658406"/>
              <a:ext cx="867984" cy="4811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34"/>
          <p:cNvGrpSpPr/>
          <p:nvPr/>
        </p:nvGrpSpPr>
        <p:grpSpPr>
          <a:xfrm>
            <a:off x="6629400" y="1600200"/>
            <a:ext cx="1066800" cy="990600"/>
            <a:chOff x="1981200" y="2362200"/>
            <a:chExt cx="1066800" cy="990600"/>
          </a:xfrm>
        </p:grpSpPr>
        <p:pic>
          <p:nvPicPr>
            <p:cNvPr id="36"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2667000" y="2819400"/>
              <a:ext cx="381000" cy="533400"/>
            </a:xfrm>
            <a:prstGeom prst="rect">
              <a:avLst/>
            </a:prstGeom>
            <a:noFill/>
          </p:spPr>
        </p:pic>
        <p:pic>
          <p:nvPicPr>
            <p:cNvPr id="37"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2438400" y="2362200"/>
              <a:ext cx="381000" cy="533400"/>
            </a:xfrm>
            <a:prstGeom prst="rect">
              <a:avLst/>
            </a:prstGeom>
            <a:noFill/>
          </p:spPr>
        </p:pic>
        <p:pic>
          <p:nvPicPr>
            <p:cNvPr id="38"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1981200" y="2362200"/>
              <a:ext cx="381000" cy="533400"/>
            </a:xfrm>
            <a:prstGeom prst="rect">
              <a:avLst/>
            </a:prstGeom>
            <a:noFill/>
          </p:spPr>
        </p:pic>
        <p:pic>
          <p:nvPicPr>
            <p:cNvPr id="39"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2209800" y="2819400"/>
              <a:ext cx="381000" cy="533400"/>
            </a:xfrm>
            <a:prstGeom prst="rect">
              <a:avLst/>
            </a:prstGeom>
            <a:noFill/>
          </p:spPr>
        </p:pic>
      </p:grpSp>
      <p:grpSp>
        <p:nvGrpSpPr>
          <p:cNvPr id="6" name="Group 39"/>
          <p:cNvGrpSpPr/>
          <p:nvPr/>
        </p:nvGrpSpPr>
        <p:grpSpPr>
          <a:xfrm>
            <a:off x="4052668" y="838200"/>
            <a:ext cx="914400" cy="457200"/>
            <a:chOff x="3546659" y="1253226"/>
            <a:chExt cx="1783617" cy="905755"/>
          </a:xfrm>
        </p:grpSpPr>
        <p:pic>
          <p:nvPicPr>
            <p:cNvPr id="41"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4643" y="1677879"/>
              <a:ext cx="867984" cy="48110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2292" y="1253226"/>
              <a:ext cx="867984" cy="48110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6659" y="1270722"/>
              <a:ext cx="867984" cy="48110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6660" y="1658406"/>
              <a:ext cx="867984" cy="48110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9" name="Straight Arrow Connector 48"/>
          <p:cNvCxnSpPr/>
          <p:nvPr/>
        </p:nvCxnSpPr>
        <p:spPr>
          <a:xfrm flipH="1">
            <a:off x="3505200" y="1295400"/>
            <a:ext cx="457200" cy="3810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50" name="Straight Arrow Connector 49"/>
          <p:cNvCxnSpPr/>
          <p:nvPr/>
        </p:nvCxnSpPr>
        <p:spPr>
          <a:xfrm>
            <a:off x="5105400" y="1295400"/>
            <a:ext cx="457200" cy="3810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62" name="TextBox 61"/>
          <p:cNvSpPr txBox="1"/>
          <p:nvPr/>
        </p:nvSpPr>
        <p:spPr>
          <a:xfrm>
            <a:off x="3962400" y="1882914"/>
            <a:ext cx="1371600" cy="707886"/>
          </a:xfrm>
          <a:prstGeom prst="rect">
            <a:avLst/>
          </a:prstGeom>
          <a:noFill/>
        </p:spPr>
        <p:txBody>
          <a:bodyPr wrap="square" rtlCol="0">
            <a:spAutoFit/>
          </a:bodyPr>
          <a:lstStyle/>
          <a:p>
            <a:pPr algn="ctr"/>
            <a:r>
              <a:rPr lang="en-US" sz="2000" b="1" dirty="0" smtClean="0">
                <a:latin typeface="Times New Roman" pitchFamily="18" charset="0"/>
                <a:cs typeface="Times New Roman" pitchFamily="18" charset="0"/>
              </a:rPr>
              <a:t>2 week</a:t>
            </a:r>
          </a:p>
          <a:p>
            <a:pPr algn="ctr"/>
            <a:r>
              <a:rPr lang="en-US" sz="2000" b="1" dirty="0" smtClean="0">
                <a:latin typeface="Times New Roman" pitchFamily="18" charset="0"/>
                <a:cs typeface="Times New Roman" pitchFamily="18" charset="0"/>
              </a:rPr>
              <a:t>Treatment</a:t>
            </a:r>
            <a:endParaRPr lang="en-US" sz="2000" b="1" dirty="0">
              <a:latin typeface="Times New Roman" pitchFamily="18" charset="0"/>
              <a:cs typeface="Times New Roman" pitchFamily="18" charset="0"/>
            </a:endParaRPr>
          </a:p>
        </p:txBody>
      </p:sp>
      <p:cxnSp>
        <p:nvCxnSpPr>
          <p:cNvPr id="65" name="Straight Arrow Connector 64"/>
          <p:cNvCxnSpPr/>
          <p:nvPr/>
        </p:nvCxnSpPr>
        <p:spPr>
          <a:xfrm>
            <a:off x="7295272" y="3200400"/>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0" name="Straight Arrow Connector 79"/>
          <p:cNvCxnSpPr/>
          <p:nvPr/>
        </p:nvCxnSpPr>
        <p:spPr>
          <a:xfrm>
            <a:off x="2590800" y="3200400"/>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1" name="Shape 230"/>
          <p:cNvSpPr txBox="1">
            <a:spLocks noGrp="1"/>
          </p:cNvSpPr>
          <p:nvPr>
            <p:ph type="title"/>
          </p:nvPr>
        </p:nvSpPr>
        <p:spPr>
          <a:xfrm>
            <a:off x="0" y="0"/>
            <a:ext cx="9144000" cy="7620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a:buSzPct val="25000"/>
            </a:pPr>
            <a:r>
              <a:rPr lang="en-US" sz="2400" b="1" dirty="0" smtClean="0">
                <a:solidFill>
                  <a:schemeClr val="dk1"/>
                </a:solidFill>
                <a:latin typeface="Calibri"/>
                <a:ea typeface="Calibri"/>
                <a:cs typeface="Calibri"/>
                <a:sym typeface="Calibri"/>
              </a:rPr>
              <a:t>Study Design: 1b. Does high-sugar diet perturb transcriptome profile?</a:t>
            </a:r>
            <a:endParaRPr lang="en-US" sz="2400" b="1" i="0" u="none" strike="noStrike" cap="none" baseline="0" dirty="0">
              <a:solidFill>
                <a:schemeClr val="dk1"/>
              </a:solidFill>
              <a:latin typeface="Calibri"/>
              <a:ea typeface="Calibri"/>
              <a:cs typeface="Calibri"/>
              <a:sym typeface="Calibri"/>
            </a:endParaRPr>
          </a:p>
        </p:txBody>
      </p:sp>
      <p:pic>
        <p:nvPicPr>
          <p:cNvPr id="70" name="Picture 2" descr="D:\Dropbox\DAC-II\slide preparation\1ml-eppendorf-tube-md.png"/>
          <p:cNvPicPr>
            <a:picLocks noChangeAspect="1" noChangeArrowheads="1"/>
          </p:cNvPicPr>
          <p:nvPr/>
        </p:nvPicPr>
        <p:blipFill>
          <a:blip r:embed="rId4" cstate="print"/>
          <a:srcRect/>
          <a:stretch>
            <a:fillRect/>
          </a:stretch>
        </p:blipFill>
        <p:spPr bwMode="auto">
          <a:xfrm>
            <a:off x="2324754" y="3725762"/>
            <a:ext cx="342246" cy="541438"/>
          </a:xfrm>
          <a:prstGeom prst="rect">
            <a:avLst/>
          </a:prstGeom>
          <a:noFill/>
        </p:spPr>
      </p:pic>
      <p:sp>
        <p:nvSpPr>
          <p:cNvPr id="75" name="TextBox 74"/>
          <p:cNvSpPr txBox="1"/>
          <p:nvPr/>
        </p:nvSpPr>
        <p:spPr>
          <a:xfrm>
            <a:off x="1662332" y="4267200"/>
            <a:ext cx="1905000" cy="369332"/>
          </a:xfrm>
          <a:prstGeom prst="rect">
            <a:avLst/>
          </a:prstGeom>
          <a:noFill/>
        </p:spPr>
        <p:txBody>
          <a:bodyPr wrap="square" rtlCol="0">
            <a:spAutoFit/>
          </a:bodyPr>
          <a:lstStyle/>
          <a:p>
            <a:pPr algn="ctr"/>
            <a:r>
              <a:rPr lang="en-US" b="1" dirty="0" smtClean="0">
                <a:latin typeface="Times New Roman" pitchFamily="18" charset="0"/>
                <a:cs typeface="Times New Roman" pitchFamily="18" charset="0"/>
              </a:rPr>
              <a:t>RNA isolation</a:t>
            </a:r>
            <a:endParaRPr lang="en-US" b="1" dirty="0">
              <a:latin typeface="Times New Roman" pitchFamily="18" charset="0"/>
              <a:cs typeface="Times New Roman" pitchFamily="18" charset="0"/>
            </a:endParaRPr>
          </a:p>
        </p:txBody>
      </p:sp>
      <p:cxnSp>
        <p:nvCxnSpPr>
          <p:cNvPr id="54" name="Straight Arrow Connector 53"/>
          <p:cNvCxnSpPr/>
          <p:nvPr/>
        </p:nvCxnSpPr>
        <p:spPr>
          <a:xfrm>
            <a:off x="2590800" y="4648200"/>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57" name="Picture 2" descr="D:\Dropbox\DAC-II\slide preparation\flowchart.gif"/>
          <p:cNvPicPr>
            <a:picLocks noChangeAspect="1" noChangeArrowheads="1"/>
          </p:cNvPicPr>
          <p:nvPr/>
        </p:nvPicPr>
        <p:blipFill>
          <a:blip r:embed="rId5" cstate="print">
            <a:clrChange>
              <a:clrFrom>
                <a:srgbClr val="FFFFFF"/>
              </a:clrFrom>
              <a:clrTo>
                <a:srgbClr val="FFFFFF">
                  <a:alpha val="0"/>
                </a:srgbClr>
              </a:clrTo>
            </a:clrChange>
          </a:blip>
          <a:srcRect l="56061" t="21242" r="1515" b="29085"/>
          <a:stretch>
            <a:fillRect/>
          </a:stretch>
        </p:blipFill>
        <p:spPr bwMode="auto">
          <a:xfrm>
            <a:off x="2147668" y="5181600"/>
            <a:ext cx="842211"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8" name="TextBox 57"/>
          <p:cNvSpPr txBox="1"/>
          <p:nvPr/>
        </p:nvSpPr>
        <p:spPr>
          <a:xfrm>
            <a:off x="1143000" y="6019800"/>
            <a:ext cx="2819400" cy="369332"/>
          </a:xfrm>
          <a:prstGeom prst="rect">
            <a:avLst/>
          </a:prstGeom>
          <a:noFill/>
        </p:spPr>
        <p:txBody>
          <a:bodyPr wrap="square" rtlCol="0">
            <a:spAutoFit/>
          </a:bodyPr>
          <a:lstStyle/>
          <a:p>
            <a:pPr algn="ctr"/>
            <a:r>
              <a:rPr lang="en-US" b="1" dirty="0" smtClean="0">
                <a:latin typeface="Times New Roman" pitchFamily="18" charset="0"/>
                <a:cs typeface="Times New Roman" pitchFamily="18" charset="0"/>
              </a:rPr>
              <a:t>Transcriptome Profiling</a:t>
            </a:r>
            <a:endParaRPr lang="en-US" b="1" dirty="0">
              <a:latin typeface="Times New Roman" pitchFamily="18" charset="0"/>
              <a:cs typeface="Times New Roman" pitchFamily="18" charset="0"/>
            </a:endParaRPr>
          </a:p>
        </p:txBody>
      </p:sp>
      <p:pic>
        <p:nvPicPr>
          <p:cNvPr id="72" name="Picture 2" descr="D:\Dropbox\DAC-II\slide preparation\1ml-eppendorf-tube-md.png"/>
          <p:cNvPicPr>
            <a:picLocks noChangeAspect="1" noChangeArrowheads="1"/>
          </p:cNvPicPr>
          <p:nvPr/>
        </p:nvPicPr>
        <p:blipFill>
          <a:blip r:embed="rId4" cstate="print"/>
          <a:srcRect/>
          <a:stretch>
            <a:fillRect/>
          </a:stretch>
        </p:blipFill>
        <p:spPr bwMode="auto">
          <a:xfrm>
            <a:off x="7049154" y="3733800"/>
            <a:ext cx="342246" cy="541438"/>
          </a:xfrm>
          <a:prstGeom prst="rect">
            <a:avLst/>
          </a:prstGeom>
          <a:noFill/>
        </p:spPr>
      </p:pic>
      <p:sp>
        <p:nvSpPr>
          <p:cNvPr id="73" name="TextBox 72"/>
          <p:cNvSpPr txBox="1"/>
          <p:nvPr/>
        </p:nvSpPr>
        <p:spPr>
          <a:xfrm>
            <a:off x="6386732" y="4275238"/>
            <a:ext cx="1905000" cy="369332"/>
          </a:xfrm>
          <a:prstGeom prst="rect">
            <a:avLst/>
          </a:prstGeom>
          <a:noFill/>
        </p:spPr>
        <p:txBody>
          <a:bodyPr wrap="square" rtlCol="0">
            <a:spAutoFit/>
          </a:bodyPr>
          <a:lstStyle/>
          <a:p>
            <a:pPr algn="ctr"/>
            <a:r>
              <a:rPr lang="en-US" b="1" dirty="0" smtClean="0">
                <a:latin typeface="Times New Roman" pitchFamily="18" charset="0"/>
                <a:cs typeface="Times New Roman" pitchFamily="18" charset="0"/>
              </a:rPr>
              <a:t>RNA isolation</a:t>
            </a:r>
            <a:endParaRPr lang="en-US" b="1" dirty="0">
              <a:latin typeface="Times New Roman" pitchFamily="18" charset="0"/>
              <a:cs typeface="Times New Roman" pitchFamily="18" charset="0"/>
            </a:endParaRPr>
          </a:p>
        </p:txBody>
      </p:sp>
      <p:cxnSp>
        <p:nvCxnSpPr>
          <p:cNvPr id="74" name="Straight Arrow Connector 73"/>
          <p:cNvCxnSpPr/>
          <p:nvPr/>
        </p:nvCxnSpPr>
        <p:spPr>
          <a:xfrm>
            <a:off x="7315200" y="4656238"/>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87" name="Picture 2" descr="D:\Dropbox\DAC-II\slide preparation\flowchart.gif"/>
          <p:cNvPicPr>
            <a:picLocks noChangeAspect="1" noChangeArrowheads="1"/>
          </p:cNvPicPr>
          <p:nvPr/>
        </p:nvPicPr>
        <p:blipFill>
          <a:blip r:embed="rId5" cstate="print">
            <a:clrChange>
              <a:clrFrom>
                <a:srgbClr val="FFFFFF"/>
              </a:clrFrom>
              <a:clrTo>
                <a:srgbClr val="FFFFFF">
                  <a:alpha val="0"/>
                </a:srgbClr>
              </a:clrTo>
            </a:clrChange>
          </a:blip>
          <a:srcRect l="56061" t="21242" r="1515" b="29085"/>
          <a:stretch>
            <a:fillRect/>
          </a:stretch>
        </p:blipFill>
        <p:spPr bwMode="auto">
          <a:xfrm>
            <a:off x="6872068" y="5189638"/>
            <a:ext cx="842211"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8" name="TextBox 87"/>
          <p:cNvSpPr txBox="1"/>
          <p:nvPr/>
        </p:nvSpPr>
        <p:spPr>
          <a:xfrm>
            <a:off x="5867400" y="6027838"/>
            <a:ext cx="2819400" cy="369332"/>
          </a:xfrm>
          <a:prstGeom prst="rect">
            <a:avLst/>
          </a:prstGeom>
          <a:noFill/>
        </p:spPr>
        <p:txBody>
          <a:bodyPr wrap="square" rtlCol="0">
            <a:spAutoFit/>
          </a:bodyPr>
          <a:lstStyle/>
          <a:p>
            <a:pPr algn="ctr"/>
            <a:r>
              <a:rPr lang="en-US" b="1" dirty="0" smtClean="0">
                <a:latin typeface="Times New Roman" pitchFamily="18" charset="0"/>
                <a:cs typeface="Times New Roman" pitchFamily="18" charset="0"/>
              </a:rPr>
              <a:t>Transcriptome Profiling</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154639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par>
                                <p:cTn id="8" presetID="9" presetClass="entr" presetSubtype="0"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dissolve">
                                      <p:cBhvr>
                                        <p:cTn id="10" dur="500"/>
                                        <p:tgtEl>
                                          <p:spTgt spid="80"/>
                                        </p:tgtEl>
                                      </p:cBhvr>
                                    </p:animEffect>
                                  </p:childTnLst>
                                </p:cTn>
                              </p:par>
                              <p:par>
                                <p:cTn id="11" presetID="9"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dissolve">
                                      <p:cBhvr>
                                        <p:cTn id="13" dur="500"/>
                                        <p:tgtEl>
                                          <p:spTgt spid="7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dissolve">
                                      <p:cBhvr>
                                        <p:cTn id="16" dur="500"/>
                                        <p:tgtEl>
                                          <p:spTgt spid="75"/>
                                        </p:tgtEl>
                                      </p:cBhvr>
                                    </p:animEffect>
                                  </p:childTnLst>
                                </p:cTn>
                              </p:par>
                              <p:par>
                                <p:cTn id="17" presetID="9"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dissolve">
                                      <p:cBhvr>
                                        <p:cTn id="19" dur="500"/>
                                        <p:tgtEl>
                                          <p:spTgt spid="7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dissolve">
                                      <p:cBhvr>
                                        <p:cTn id="22" dur="500"/>
                                        <p:tgtEl>
                                          <p:spTgt spid="73"/>
                                        </p:tgtEl>
                                      </p:cBhvr>
                                    </p:animEffect>
                                  </p:childTnLst>
                                </p:cTn>
                              </p:par>
                              <p:par>
                                <p:cTn id="23" presetID="9"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dissolve">
                                      <p:cBhvr>
                                        <p:cTn id="25" dur="500"/>
                                        <p:tgtEl>
                                          <p:spTgt spid="54"/>
                                        </p:tgtEl>
                                      </p:cBhvr>
                                    </p:animEffect>
                                  </p:childTnLst>
                                </p:cTn>
                              </p:par>
                              <p:par>
                                <p:cTn id="26" presetID="9" presetClass="entr" presetSubtype="0" fill="hold"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dissolve">
                                      <p:cBhvr>
                                        <p:cTn id="28" dur="500"/>
                                        <p:tgtEl>
                                          <p:spTgt spid="5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dissolve">
                                      <p:cBhvr>
                                        <p:cTn id="31" dur="500"/>
                                        <p:tgtEl>
                                          <p:spTgt spid="58"/>
                                        </p:tgtEl>
                                      </p:cBhvr>
                                    </p:animEffect>
                                  </p:childTnLst>
                                </p:cTn>
                              </p:par>
                              <p:par>
                                <p:cTn id="32" presetID="9" presetClass="entr" presetSubtype="0"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dissolve">
                                      <p:cBhvr>
                                        <p:cTn id="34" dur="500"/>
                                        <p:tgtEl>
                                          <p:spTgt spid="74"/>
                                        </p:tgtEl>
                                      </p:cBhvr>
                                    </p:animEffect>
                                  </p:childTnLst>
                                </p:cTn>
                              </p:par>
                              <p:par>
                                <p:cTn id="35" presetID="9" presetClass="entr" presetSubtype="0" fill="hold" nodeType="withEffect">
                                  <p:stCondLst>
                                    <p:cond delay="0"/>
                                  </p:stCondLst>
                                  <p:childTnLst>
                                    <p:set>
                                      <p:cBhvr>
                                        <p:cTn id="36" dur="1" fill="hold">
                                          <p:stCondLst>
                                            <p:cond delay="0"/>
                                          </p:stCondLst>
                                        </p:cTn>
                                        <p:tgtEl>
                                          <p:spTgt spid="87"/>
                                        </p:tgtEl>
                                        <p:attrNameLst>
                                          <p:attrName>style.visibility</p:attrName>
                                        </p:attrNameLst>
                                      </p:cBhvr>
                                      <p:to>
                                        <p:strVal val="visible"/>
                                      </p:to>
                                    </p:set>
                                    <p:animEffect transition="in" filter="dissolve">
                                      <p:cBhvr>
                                        <p:cTn id="37" dur="500"/>
                                        <p:tgtEl>
                                          <p:spTgt spid="8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88"/>
                                        </p:tgtEl>
                                        <p:attrNameLst>
                                          <p:attrName>style.visibility</p:attrName>
                                        </p:attrNameLst>
                                      </p:cBhvr>
                                      <p:to>
                                        <p:strVal val="visible"/>
                                      </p:to>
                                    </p:set>
                                    <p:animEffect transition="in" filter="dissolve">
                                      <p:cBhvr>
                                        <p:cTn id="4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58" grpId="0"/>
      <p:bldP spid="73" grpId="0"/>
      <p:bldP spid="8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noGrp="1"/>
          </p:cNvGraphicFramePr>
          <p:nvPr/>
        </p:nvGraphicFramePr>
        <p:xfrm>
          <a:off x="2667000" y="3352800"/>
          <a:ext cx="4102100" cy="2971740"/>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p:cNvSpPr/>
          <p:nvPr/>
        </p:nvSpPr>
        <p:spPr>
          <a:xfrm>
            <a:off x="760926" y="1219200"/>
            <a:ext cx="1371600" cy="1447800"/>
          </a:xfrm>
          <a:prstGeom prst="ellipse">
            <a:avLst/>
          </a:prstGeom>
          <a:solidFill>
            <a:schemeClr val="accent5">
              <a:lumMod val="40000"/>
              <a:lumOff val="60000"/>
              <a:alpha val="54902"/>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6" name="Oval 5"/>
          <p:cNvSpPr/>
          <p:nvPr/>
        </p:nvSpPr>
        <p:spPr>
          <a:xfrm>
            <a:off x="1446726" y="838200"/>
            <a:ext cx="1371600" cy="1447800"/>
          </a:xfrm>
          <a:prstGeom prst="ellipse">
            <a:avLst/>
          </a:prstGeom>
          <a:solidFill>
            <a:srgbClr val="FAC090">
              <a:alpha val="69804"/>
            </a:srgb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7" name="Oval 6"/>
          <p:cNvSpPr/>
          <p:nvPr/>
        </p:nvSpPr>
        <p:spPr>
          <a:xfrm>
            <a:off x="1446726" y="1676400"/>
            <a:ext cx="1371600" cy="1447800"/>
          </a:xfrm>
          <a:prstGeom prst="ellipse">
            <a:avLst/>
          </a:prstGeom>
          <a:solidFill>
            <a:srgbClr val="FAC090">
              <a:alpha val="70980"/>
            </a:srgbClr>
          </a:solidFill>
          <a:ln>
            <a:solidFill>
              <a:srgbClr val="FAC090">
                <a:alpha val="6784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8" name="Oval 7"/>
          <p:cNvSpPr/>
          <p:nvPr/>
        </p:nvSpPr>
        <p:spPr>
          <a:xfrm>
            <a:off x="5410200" y="1219200"/>
            <a:ext cx="1371600" cy="1447800"/>
          </a:xfrm>
          <a:prstGeom prst="ellipse">
            <a:avLst/>
          </a:prstGeom>
          <a:solidFill>
            <a:schemeClr val="accent5">
              <a:lumMod val="40000"/>
              <a:lumOff val="60000"/>
              <a:alpha val="54902"/>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9" name="Oval 8"/>
          <p:cNvSpPr/>
          <p:nvPr/>
        </p:nvSpPr>
        <p:spPr>
          <a:xfrm>
            <a:off x="6096000" y="838200"/>
            <a:ext cx="1371600" cy="1447800"/>
          </a:xfrm>
          <a:prstGeom prst="ellipse">
            <a:avLst/>
          </a:prstGeom>
          <a:solidFill>
            <a:srgbClr val="C3D69B">
              <a:alpha val="69804"/>
            </a:srgb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10" name="Oval 9"/>
          <p:cNvSpPr/>
          <p:nvPr/>
        </p:nvSpPr>
        <p:spPr>
          <a:xfrm>
            <a:off x="6096000" y="1676400"/>
            <a:ext cx="1371600" cy="1447800"/>
          </a:xfrm>
          <a:prstGeom prst="ellipse">
            <a:avLst/>
          </a:prstGeom>
          <a:solidFill>
            <a:srgbClr val="C3D69B">
              <a:alpha val="69804"/>
            </a:srgbClr>
          </a:solidFill>
          <a:ln>
            <a:solidFill>
              <a:schemeClr val="accent3">
                <a:lumMod val="60000"/>
                <a:lumOff val="40000"/>
                <a:alpha val="6784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11" name="TextBox 10"/>
          <p:cNvSpPr txBox="1"/>
          <p:nvPr/>
        </p:nvSpPr>
        <p:spPr>
          <a:xfrm>
            <a:off x="3753012" y="6305490"/>
            <a:ext cx="715260"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Male</a:t>
            </a:r>
            <a:endParaRPr lang="en-US" sz="2000" dirty="0">
              <a:latin typeface="Times New Roman" pitchFamily="18" charset="0"/>
              <a:cs typeface="Times New Roman" pitchFamily="18" charset="0"/>
            </a:endParaRPr>
          </a:p>
        </p:txBody>
      </p:sp>
      <p:sp>
        <p:nvSpPr>
          <p:cNvPr id="12" name="TextBox 11"/>
          <p:cNvSpPr txBox="1"/>
          <p:nvPr/>
        </p:nvSpPr>
        <p:spPr>
          <a:xfrm>
            <a:off x="5527257" y="6305490"/>
            <a:ext cx="943913"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Female</a:t>
            </a:r>
            <a:endParaRPr lang="en-US" sz="2000" dirty="0">
              <a:latin typeface="Times New Roman" pitchFamily="18" charset="0"/>
              <a:cs typeface="Times New Roman" pitchFamily="18" charset="0"/>
            </a:endParaRPr>
          </a:p>
        </p:txBody>
      </p:sp>
      <p:cxnSp>
        <p:nvCxnSpPr>
          <p:cNvPr id="14" name="Straight Connector 13"/>
          <p:cNvCxnSpPr/>
          <p:nvPr/>
        </p:nvCxnSpPr>
        <p:spPr>
          <a:xfrm>
            <a:off x="3651770" y="6229290"/>
            <a:ext cx="838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562600" y="6229290"/>
            <a:ext cx="838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95482" y="1663521"/>
            <a:ext cx="1404552" cy="707886"/>
          </a:xfrm>
          <a:prstGeom prst="rect">
            <a:avLst/>
          </a:prstGeom>
          <a:noFill/>
        </p:spPr>
        <p:txBody>
          <a:bodyPr wrap="none" rtlCol="0">
            <a:spAutoFit/>
          </a:bodyPr>
          <a:lstStyle/>
          <a:p>
            <a:r>
              <a:rPr lang="en-US" sz="2000" dirty="0" smtClean="0">
                <a:solidFill>
                  <a:srgbClr val="FF0000"/>
                </a:solidFill>
                <a:latin typeface="Times New Roman" pitchFamily="18" charset="0"/>
                <a:cs typeface="Times New Roman" pitchFamily="18" charset="0"/>
              </a:rPr>
              <a:t>FE = 1.3</a:t>
            </a:r>
          </a:p>
          <a:p>
            <a:r>
              <a:rPr lang="en-US" sz="2000" i="1" dirty="0" smtClean="0">
                <a:solidFill>
                  <a:srgbClr val="FF0000"/>
                </a:solidFill>
                <a:latin typeface="Times New Roman" pitchFamily="18" charset="0"/>
                <a:cs typeface="Times New Roman" pitchFamily="18" charset="0"/>
              </a:rPr>
              <a:t>p</a:t>
            </a:r>
            <a:r>
              <a:rPr lang="en-US" sz="2000" dirty="0" smtClean="0">
                <a:solidFill>
                  <a:srgbClr val="FF0000"/>
                </a:solidFill>
                <a:latin typeface="Times New Roman" pitchFamily="18" charset="0"/>
                <a:cs typeface="Times New Roman" pitchFamily="18" charset="0"/>
              </a:rPr>
              <a:t> = 2.4E-09</a:t>
            </a:r>
            <a:endParaRPr lang="en-US" sz="2000" dirty="0">
              <a:solidFill>
                <a:srgbClr val="FF0000"/>
              </a:solidFill>
              <a:latin typeface="Times New Roman" pitchFamily="18" charset="0"/>
              <a:cs typeface="Times New Roman" pitchFamily="18" charset="0"/>
            </a:endParaRPr>
          </a:p>
        </p:txBody>
      </p:sp>
      <p:sp>
        <p:nvSpPr>
          <p:cNvPr id="17" name="TextBox 16"/>
          <p:cNvSpPr txBox="1"/>
          <p:nvPr/>
        </p:nvSpPr>
        <p:spPr>
          <a:xfrm>
            <a:off x="7632879" y="1638837"/>
            <a:ext cx="1083951" cy="707886"/>
          </a:xfrm>
          <a:prstGeom prst="rect">
            <a:avLst/>
          </a:prstGeom>
          <a:noFill/>
        </p:spPr>
        <p:txBody>
          <a:bodyPr wrap="none" rtlCol="0">
            <a:spAutoFit/>
          </a:bodyPr>
          <a:lstStyle/>
          <a:p>
            <a:r>
              <a:rPr lang="en-US" sz="2000" dirty="0" smtClean="0">
                <a:solidFill>
                  <a:srgbClr val="FF0000"/>
                </a:solidFill>
                <a:latin typeface="Times New Roman" pitchFamily="18" charset="0"/>
                <a:cs typeface="Times New Roman" pitchFamily="18" charset="0"/>
              </a:rPr>
              <a:t>FE = 4.4</a:t>
            </a:r>
          </a:p>
          <a:p>
            <a:r>
              <a:rPr lang="en-US" sz="2000" i="1" dirty="0" smtClean="0">
                <a:solidFill>
                  <a:srgbClr val="FF0000"/>
                </a:solidFill>
                <a:latin typeface="Times New Roman" pitchFamily="18" charset="0"/>
                <a:cs typeface="Times New Roman" pitchFamily="18" charset="0"/>
              </a:rPr>
              <a:t>p</a:t>
            </a:r>
            <a:r>
              <a:rPr lang="en-US" sz="2000" dirty="0" smtClean="0">
                <a:solidFill>
                  <a:srgbClr val="FF0000"/>
                </a:solidFill>
                <a:latin typeface="Times New Roman" pitchFamily="18" charset="0"/>
                <a:cs typeface="Times New Roman" pitchFamily="18" charset="0"/>
              </a:rPr>
              <a:t> &lt; E-16</a:t>
            </a:r>
            <a:endParaRPr lang="en-US" sz="2000" baseline="30000" dirty="0">
              <a:solidFill>
                <a:srgbClr val="FF0000"/>
              </a:solidFill>
              <a:latin typeface="Times New Roman" pitchFamily="18" charset="0"/>
              <a:cs typeface="Times New Roman" pitchFamily="18" charset="0"/>
            </a:endParaRPr>
          </a:p>
        </p:txBody>
      </p:sp>
      <p:cxnSp>
        <p:nvCxnSpPr>
          <p:cNvPr id="30" name="Straight Arrow Connector 29"/>
          <p:cNvCxnSpPr/>
          <p:nvPr/>
        </p:nvCxnSpPr>
        <p:spPr>
          <a:xfrm>
            <a:off x="1980126" y="1981200"/>
            <a:ext cx="990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608079" y="1981200"/>
            <a:ext cx="990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677731" y="914400"/>
            <a:ext cx="715260"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Male</a:t>
            </a:r>
            <a:endParaRPr lang="en-US" sz="2000" dirty="0">
              <a:latin typeface="Times New Roman" pitchFamily="18" charset="0"/>
              <a:cs typeface="Times New Roman" pitchFamily="18" charset="0"/>
            </a:endParaRPr>
          </a:p>
        </p:txBody>
      </p:sp>
      <p:sp>
        <p:nvSpPr>
          <p:cNvPr id="33" name="TextBox 32"/>
          <p:cNvSpPr txBox="1"/>
          <p:nvPr/>
        </p:nvSpPr>
        <p:spPr>
          <a:xfrm>
            <a:off x="2704563" y="2602468"/>
            <a:ext cx="943913"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Female</a:t>
            </a:r>
            <a:endParaRPr lang="en-US" sz="2000" dirty="0">
              <a:latin typeface="Times New Roman" pitchFamily="18" charset="0"/>
              <a:cs typeface="Times New Roman" pitchFamily="18" charset="0"/>
            </a:endParaRPr>
          </a:p>
        </p:txBody>
      </p:sp>
      <p:sp>
        <p:nvSpPr>
          <p:cNvPr id="34" name="TextBox 33"/>
          <p:cNvSpPr txBox="1"/>
          <p:nvPr/>
        </p:nvSpPr>
        <p:spPr>
          <a:xfrm>
            <a:off x="7344679" y="914400"/>
            <a:ext cx="715260"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Male</a:t>
            </a:r>
            <a:endParaRPr lang="en-US" sz="2000" dirty="0">
              <a:latin typeface="Times New Roman" pitchFamily="18" charset="0"/>
              <a:cs typeface="Times New Roman" pitchFamily="18" charset="0"/>
            </a:endParaRPr>
          </a:p>
        </p:txBody>
      </p:sp>
      <p:sp>
        <p:nvSpPr>
          <p:cNvPr id="35" name="TextBox 34"/>
          <p:cNvSpPr txBox="1"/>
          <p:nvPr/>
        </p:nvSpPr>
        <p:spPr>
          <a:xfrm>
            <a:off x="7380092" y="2590800"/>
            <a:ext cx="943913"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Female</a:t>
            </a:r>
            <a:endParaRPr lang="en-US" sz="2000" dirty="0">
              <a:latin typeface="Times New Roman" pitchFamily="18" charset="0"/>
              <a:cs typeface="Times New Roman" pitchFamily="18" charset="0"/>
            </a:endParaRPr>
          </a:p>
        </p:txBody>
      </p:sp>
      <p:sp>
        <p:nvSpPr>
          <p:cNvPr id="36" name="TextBox 35"/>
          <p:cNvSpPr txBox="1"/>
          <p:nvPr/>
        </p:nvSpPr>
        <p:spPr>
          <a:xfrm>
            <a:off x="457200" y="2614273"/>
            <a:ext cx="1077539"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Genome</a:t>
            </a:r>
            <a:endParaRPr lang="en-US" sz="2000" dirty="0">
              <a:latin typeface="Times New Roman" pitchFamily="18" charset="0"/>
              <a:cs typeface="Times New Roman" pitchFamily="18" charset="0"/>
            </a:endParaRPr>
          </a:p>
        </p:txBody>
      </p:sp>
      <p:sp>
        <p:nvSpPr>
          <p:cNvPr id="37" name="TextBox 36"/>
          <p:cNvSpPr txBox="1"/>
          <p:nvPr/>
        </p:nvSpPr>
        <p:spPr>
          <a:xfrm>
            <a:off x="5093595" y="2603679"/>
            <a:ext cx="1077539"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Genome</a:t>
            </a:r>
            <a:endParaRPr lang="en-US" sz="2000" dirty="0">
              <a:latin typeface="Times New Roman" pitchFamily="18" charset="0"/>
              <a:cs typeface="Times New Roman" pitchFamily="18" charset="0"/>
            </a:endParaRPr>
          </a:p>
        </p:txBody>
      </p:sp>
      <p:sp>
        <p:nvSpPr>
          <p:cNvPr id="39" name="TextBox 38"/>
          <p:cNvSpPr txBox="1"/>
          <p:nvPr/>
        </p:nvSpPr>
        <p:spPr>
          <a:xfrm rot="16200000">
            <a:off x="1394612" y="4448105"/>
            <a:ext cx="1981120" cy="400110"/>
          </a:xfrm>
          <a:prstGeom prst="rect">
            <a:avLst/>
          </a:prstGeom>
          <a:noFill/>
        </p:spPr>
        <p:txBody>
          <a:bodyPr wrap="none" rtlCol="0">
            <a:spAutoFit/>
          </a:bodyPr>
          <a:lstStyle/>
          <a:p>
            <a:r>
              <a:rPr lang="en-US" sz="2000" dirty="0" smtClean="0"/>
              <a:t>Number of genes</a:t>
            </a:r>
            <a:endParaRPr lang="en-US" sz="2000" dirty="0"/>
          </a:p>
        </p:txBody>
      </p:sp>
      <p:sp>
        <p:nvSpPr>
          <p:cNvPr id="25" name="Shape 230"/>
          <p:cNvSpPr txBox="1">
            <a:spLocks/>
          </p:cNvSpPr>
          <p:nvPr/>
        </p:nvSpPr>
        <p:spPr>
          <a:xfrm>
            <a:off x="0" y="0"/>
            <a:ext cx="9144000" cy="6858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400" b="1" i="0" u="none" strike="noStrike" kern="1200" cap="none" spc="0" normalizeH="0" baseline="0" noProof="0" dirty="0" smtClean="0">
                <a:ln>
                  <a:noFill/>
                </a:ln>
                <a:solidFill>
                  <a:schemeClr val="dk1"/>
                </a:solidFill>
                <a:effectLst/>
                <a:uLnTx/>
                <a:uFillTx/>
                <a:latin typeface="Calibri"/>
                <a:ea typeface="Calibri"/>
                <a:cs typeface="Calibri"/>
                <a:sym typeface="Calibri"/>
              </a:rPr>
              <a:t>HSD induced whole body transcriptomic alterations in F0 adults</a:t>
            </a:r>
            <a:endParaRPr kumimoji="0" lang="en-US" sz="24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1063751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noGrp="1"/>
          </p:cNvGraphicFramePr>
          <p:nvPr/>
        </p:nvGraphicFramePr>
        <p:xfrm>
          <a:off x="685800" y="762000"/>
          <a:ext cx="7535572" cy="557070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5181600" y="6248400"/>
            <a:ext cx="1664238"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-log10 p value</a:t>
            </a:r>
            <a:endParaRPr lang="en-US" sz="2000" dirty="0">
              <a:latin typeface="Times New Roman" pitchFamily="18" charset="0"/>
              <a:cs typeface="Times New Roman" pitchFamily="18" charset="0"/>
            </a:endParaRPr>
          </a:p>
        </p:txBody>
      </p:sp>
      <p:sp>
        <p:nvSpPr>
          <p:cNvPr id="8"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200" b="1" i="0" u="none" strike="noStrike" kern="1200" cap="none" spc="0" normalizeH="0" baseline="0" noProof="0" dirty="0" smtClean="0">
                <a:ln>
                  <a:noFill/>
                </a:ln>
                <a:solidFill>
                  <a:schemeClr val="dk1"/>
                </a:solidFill>
                <a:effectLst/>
                <a:uLnTx/>
                <a:uFillTx/>
                <a:latin typeface="Calibri"/>
                <a:ea typeface="Calibri"/>
                <a:cs typeface="Calibri"/>
                <a:sym typeface="Calibri"/>
              </a:rPr>
              <a:t>Biological process &amp; Cellular</a:t>
            </a:r>
            <a:r>
              <a:rPr kumimoji="0" lang="en-US" sz="2200" b="1" i="0" u="none" strike="noStrike" kern="1200" cap="none" spc="0" normalizeH="0" noProof="0" dirty="0" smtClean="0">
                <a:ln>
                  <a:noFill/>
                </a:ln>
                <a:solidFill>
                  <a:schemeClr val="dk1"/>
                </a:solidFill>
                <a:effectLst/>
                <a:uLnTx/>
                <a:uFillTx/>
                <a:latin typeface="Calibri"/>
                <a:ea typeface="Calibri"/>
                <a:cs typeface="Calibri"/>
                <a:sym typeface="Calibri"/>
              </a:rPr>
              <a:t> enrichment in DN genes in F0 HSD males</a:t>
            </a:r>
            <a:endParaRPr kumimoji="0" lang="en-US" sz="22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6968173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noGrp="1"/>
          </p:cNvGraphicFramePr>
          <p:nvPr/>
        </p:nvGraphicFramePr>
        <p:xfrm>
          <a:off x="762000" y="838200"/>
          <a:ext cx="7584762" cy="5560184"/>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a:off x="5498562" y="6248400"/>
            <a:ext cx="1664238"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-log10 p value</a:t>
            </a:r>
            <a:endParaRPr lang="en-US" sz="2000" dirty="0">
              <a:latin typeface="Times New Roman" pitchFamily="18" charset="0"/>
              <a:cs typeface="Times New Roman" pitchFamily="18" charset="0"/>
            </a:endParaRPr>
          </a:p>
        </p:txBody>
      </p:sp>
      <p:sp>
        <p:nvSpPr>
          <p:cNvPr id="5"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200" b="1" i="0" u="none" strike="noStrike" kern="1200" cap="none" spc="0" normalizeH="0" baseline="0" noProof="0" dirty="0" smtClean="0">
                <a:ln>
                  <a:noFill/>
                </a:ln>
                <a:solidFill>
                  <a:schemeClr val="dk1"/>
                </a:solidFill>
                <a:effectLst/>
                <a:uLnTx/>
                <a:uFillTx/>
                <a:latin typeface="Calibri"/>
                <a:ea typeface="Calibri"/>
                <a:cs typeface="Calibri"/>
                <a:sym typeface="Calibri"/>
              </a:rPr>
              <a:t>Biological process &amp; Cellular</a:t>
            </a:r>
            <a:r>
              <a:rPr kumimoji="0" lang="en-US" sz="2200" b="1" i="0" u="none" strike="noStrike" kern="1200" cap="none" spc="0" normalizeH="0" noProof="0" dirty="0" smtClean="0">
                <a:ln>
                  <a:noFill/>
                </a:ln>
                <a:solidFill>
                  <a:schemeClr val="dk1"/>
                </a:solidFill>
                <a:effectLst/>
                <a:uLnTx/>
                <a:uFillTx/>
                <a:latin typeface="Calibri"/>
                <a:ea typeface="Calibri"/>
                <a:cs typeface="Calibri"/>
                <a:sym typeface="Calibri"/>
              </a:rPr>
              <a:t> enrichment in UP genes in F0 HSD males</a:t>
            </a:r>
            <a:endParaRPr kumimoji="0" lang="en-US" sz="22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065329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noGrp="1"/>
          </p:cNvGraphicFramePr>
          <p:nvPr/>
        </p:nvGraphicFramePr>
        <p:xfrm>
          <a:off x="762000" y="762000"/>
          <a:ext cx="7543978" cy="579844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5257800" y="6324600"/>
            <a:ext cx="1664238"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-log10 p value</a:t>
            </a:r>
            <a:endParaRPr lang="en-US" sz="2000" dirty="0">
              <a:latin typeface="Times New Roman" pitchFamily="18" charset="0"/>
              <a:cs typeface="Times New Roman" pitchFamily="18" charset="0"/>
            </a:endParaRPr>
          </a:p>
        </p:txBody>
      </p:sp>
      <p:sp>
        <p:nvSpPr>
          <p:cNvPr id="6"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200" b="1" i="0" u="none" strike="noStrike" kern="1200" cap="none" spc="0" normalizeH="0" baseline="0" noProof="0" dirty="0" smtClean="0">
                <a:ln>
                  <a:noFill/>
                </a:ln>
                <a:solidFill>
                  <a:schemeClr val="dk1"/>
                </a:solidFill>
                <a:effectLst/>
                <a:uLnTx/>
                <a:uFillTx/>
                <a:latin typeface="Calibri"/>
                <a:ea typeface="Calibri"/>
                <a:cs typeface="Calibri"/>
                <a:sym typeface="Calibri"/>
              </a:rPr>
              <a:t>Biological process &amp; Cellular</a:t>
            </a:r>
            <a:r>
              <a:rPr kumimoji="0" lang="en-US" sz="2200" b="1" i="0" u="none" strike="noStrike" kern="1200" cap="none" spc="0" normalizeH="0" noProof="0" dirty="0" smtClean="0">
                <a:ln>
                  <a:noFill/>
                </a:ln>
                <a:solidFill>
                  <a:schemeClr val="dk1"/>
                </a:solidFill>
                <a:effectLst/>
                <a:uLnTx/>
                <a:uFillTx/>
                <a:latin typeface="Calibri"/>
                <a:ea typeface="Calibri"/>
                <a:cs typeface="Calibri"/>
                <a:sym typeface="Calibri"/>
              </a:rPr>
              <a:t> enrichment in DN genes in F0 HSD females</a:t>
            </a:r>
            <a:endParaRPr kumimoji="0" lang="en-US" sz="22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2972830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noGrp="1"/>
          </p:cNvGraphicFramePr>
          <p:nvPr/>
        </p:nvGraphicFramePr>
        <p:xfrm>
          <a:off x="609600" y="914400"/>
          <a:ext cx="7518221" cy="5341245"/>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a:off x="5181600" y="6172200"/>
            <a:ext cx="1664238"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-log10 p value</a:t>
            </a:r>
            <a:endParaRPr lang="en-US" sz="2000" dirty="0">
              <a:latin typeface="Times New Roman" pitchFamily="18" charset="0"/>
              <a:cs typeface="Times New Roman" pitchFamily="18" charset="0"/>
            </a:endParaRPr>
          </a:p>
        </p:txBody>
      </p:sp>
      <p:sp>
        <p:nvSpPr>
          <p:cNvPr id="6"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200" b="1" i="0" u="none" strike="noStrike" kern="1200" cap="none" spc="0" normalizeH="0" baseline="0" noProof="0" dirty="0" smtClean="0">
                <a:ln>
                  <a:noFill/>
                </a:ln>
                <a:solidFill>
                  <a:schemeClr val="dk1"/>
                </a:solidFill>
                <a:effectLst/>
                <a:uLnTx/>
                <a:uFillTx/>
                <a:latin typeface="Calibri"/>
                <a:ea typeface="Calibri"/>
                <a:cs typeface="Calibri"/>
                <a:sym typeface="Calibri"/>
              </a:rPr>
              <a:t>Biological process &amp; Cellular</a:t>
            </a:r>
            <a:r>
              <a:rPr kumimoji="0" lang="en-US" sz="2200" b="1" i="0" u="none" strike="noStrike" kern="1200" cap="none" spc="0" normalizeH="0" noProof="0" dirty="0" smtClean="0">
                <a:ln>
                  <a:noFill/>
                </a:ln>
                <a:solidFill>
                  <a:schemeClr val="dk1"/>
                </a:solidFill>
                <a:effectLst/>
                <a:uLnTx/>
                <a:uFillTx/>
                <a:latin typeface="Calibri"/>
                <a:ea typeface="Calibri"/>
                <a:cs typeface="Calibri"/>
                <a:sym typeface="Calibri"/>
              </a:rPr>
              <a:t> enrichment in UP genes in F0 HSD females</a:t>
            </a:r>
            <a:endParaRPr kumimoji="0" lang="en-US" sz="22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sp>
        <p:nvSpPr>
          <p:cNvPr id="7" name="Shape 188"/>
          <p:cNvSpPr txBox="1"/>
          <p:nvPr/>
        </p:nvSpPr>
        <p:spPr>
          <a:xfrm>
            <a:off x="0" y="5181600"/>
            <a:ext cx="9144000" cy="6858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5" tIns="45700" rIns="91425" bIns="45700" anchor="ctr" anchorCtr="0">
            <a:noAutofit/>
          </a:bodyPr>
          <a:lstStyle/>
          <a:p>
            <a:pPr algn="ctr"/>
            <a:r>
              <a:rPr lang="en-US" sz="2000" b="1" dirty="0" smtClean="0">
                <a:latin typeface="+mj-lt"/>
                <a:cs typeface="Times New Roman" pitchFamily="18" charset="0"/>
              </a:rPr>
              <a:t>Conclusion: Exposure of HSD in F0 progeny significantly affects transcriptomic profile with enrichment of energy metabolism and epigenetic processes.</a:t>
            </a:r>
            <a:endParaRPr lang="en-US" sz="2000" b="1" dirty="0">
              <a:latin typeface="+mj-lt"/>
              <a:cs typeface="Times New Roman" pitchFamily="18" charset="0"/>
            </a:endParaRPr>
          </a:p>
        </p:txBody>
      </p:sp>
    </p:spTree>
    <p:extLst>
      <p:ext uri="{BB962C8B-B14F-4D97-AF65-F5344CB8AC3E}">
        <p14:creationId xmlns:p14="http://schemas.microsoft.com/office/powerpoint/2010/main" val="95941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1168516"/>
            <a:ext cx="7162800" cy="646331"/>
          </a:xfrm>
          <a:prstGeom prst="rect">
            <a:avLst/>
          </a:prstGeom>
        </p:spPr>
        <p:txBody>
          <a:bodyPr wrap="square">
            <a:spAutoFit/>
          </a:bodyPr>
          <a:lstStyle/>
          <a:p>
            <a:r>
              <a:rPr lang="en-US" dirty="0" smtClean="0">
                <a:solidFill>
                  <a:srgbClr val="00B050"/>
                </a:solidFill>
                <a:latin typeface="Times New Roman" pitchFamily="18" charset="0"/>
                <a:cs typeface="Times New Roman" pitchFamily="18" charset="0"/>
              </a:rPr>
              <a:t>Loci influencing lipid levels and coronary heart disease risk in 16 European population cohorts</a:t>
            </a:r>
            <a:endParaRPr lang="en-US" dirty="0">
              <a:solidFill>
                <a:srgbClr val="00B050"/>
              </a:solidFill>
              <a:latin typeface="Times New Roman" pitchFamily="18" charset="0"/>
              <a:cs typeface="Times New Roman" pitchFamily="18" charset="0"/>
            </a:endParaRPr>
          </a:p>
        </p:txBody>
      </p:sp>
      <p:sp>
        <p:nvSpPr>
          <p:cNvPr id="4" name="Rectangle 3"/>
          <p:cNvSpPr/>
          <p:nvPr/>
        </p:nvSpPr>
        <p:spPr>
          <a:xfrm>
            <a:off x="139521" y="1778116"/>
            <a:ext cx="7391400" cy="646331"/>
          </a:xfrm>
          <a:prstGeom prst="rect">
            <a:avLst/>
          </a:prstGeom>
        </p:spPr>
        <p:txBody>
          <a:bodyPr wrap="square">
            <a:spAutoFit/>
          </a:bodyPr>
          <a:lstStyle/>
          <a:p>
            <a:r>
              <a:rPr lang="en-US" dirty="0" smtClean="0">
                <a:solidFill>
                  <a:srgbClr val="00B050"/>
                </a:solidFill>
                <a:latin typeface="Times New Roman" pitchFamily="18" charset="0"/>
                <a:cs typeface="Times New Roman" pitchFamily="18" charset="0"/>
              </a:rPr>
              <a:t>Genome-wide association analysis of metabolic traits in a birth cohort from a founder population</a:t>
            </a:r>
            <a:endParaRPr lang="en-US" dirty="0">
              <a:solidFill>
                <a:srgbClr val="00B050"/>
              </a:solidFill>
              <a:latin typeface="Times New Roman" pitchFamily="18" charset="0"/>
              <a:cs typeface="Times New Roman" pitchFamily="18" charset="0"/>
            </a:endParaRPr>
          </a:p>
        </p:txBody>
      </p:sp>
      <p:sp>
        <p:nvSpPr>
          <p:cNvPr id="5" name="Rectangle 4"/>
          <p:cNvSpPr/>
          <p:nvPr/>
        </p:nvSpPr>
        <p:spPr>
          <a:xfrm>
            <a:off x="139521" y="2413474"/>
            <a:ext cx="6248400" cy="369332"/>
          </a:xfrm>
          <a:prstGeom prst="rect">
            <a:avLst/>
          </a:prstGeom>
        </p:spPr>
        <p:txBody>
          <a:bodyPr wrap="square">
            <a:spAutoFit/>
          </a:bodyPr>
          <a:lstStyle/>
          <a:p>
            <a:r>
              <a:rPr lang="en-US" dirty="0" smtClean="0">
                <a:solidFill>
                  <a:srgbClr val="00B050"/>
                </a:solidFill>
                <a:latin typeface="Times New Roman" pitchFamily="18" charset="0"/>
                <a:cs typeface="Times New Roman" pitchFamily="18" charset="0"/>
              </a:rPr>
              <a:t>Common variants at 30 loci contribute to polygenic </a:t>
            </a:r>
            <a:r>
              <a:rPr lang="en-US" dirty="0" err="1" smtClean="0">
                <a:solidFill>
                  <a:srgbClr val="00B050"/>
                </a:solidFill>
                <a:latin typeface="Times New Roman" pitchFamily="18" charset="0"/>
                <a:cs typeface="Times New Roman" pitchFamily="18" charset="0"/>
              </a:rPr>
              <a:t>dyslipidemia</a:t>
            </a:r>
            <a:endParaRPr lang="en-US" dirty="0">
              <a:solidFill>
                <a:srgbClr val="00B050"/>
              </a:solidFill>
              <a:latin typeface="Times New Roman" pitchFamily="18" charset="0"/>
              <a:cs typeface="Times New Roman" pitchFamily="18" charset="0"/>
            </a:endParaRPr>
          </a:p>
        </p:txBody>
      </p:sp>
      <p:sp>
        <p:nvSpPr>
          <p:cNvPr id="6" name="Rectangle 5"/>
          <p:cNvSpPr/>
          <p:nvPr/>
        </p:nvSpPr>
        <p:spPr>
          <a:xfrm>
            <a:off x="152400" y="2743200"/>
            <a:ext cx="7467600" cy="646331"/>
          </a:xfrm>
          <a:prstGeom prst="rect">
            <a:avLst/>
          </a:prstGeom>
        </p:spPr>
        <p:txBody>
          <a:bodyPr wrap="square">
            <a:spAutoFit/>
          </a:bodyPr>
          <a:lstStyle/>
          <a:p>
            <a:r>
              <a:rPr lang="en-US" dirty="0" smtClean="0">
                <a:solidFill>
                  <a:srgbClr val="FF0000"/>
                </a:solidFill>
                <a:latin typeface="Times New Roman" pitchFamily="18" charset="0"/>
                <a:cs typeface="Times New Roman" pitchFamily="18" charset="0"/>
              </a:rPr>
              <a:t>Loci influencing lipid levels and coronary heart disease risk in 16 European population cohorts</a:t>
            </a:r>
            <a:endParaRPr lang="en-US" dirty="0">
              <a:solidFill>
                <a:srgbClr val="FF0000"/>
              </a:solidFill>
              <a:latin typeface="Times New Roman" pitchFamily="18" charset="0"/>
              <a:cs typeface="Times New Roman" pitchFamily="18" charset="0"/>
            </a:endParaRPr>
          </a:p>
        </p:txBody>
      </p:sp>
      <p:sp>
        <p:nvSpPr>
          <p:cNvPr id="7" name="Rectangle 6"/>
          <p:cNvSpPr/>
          <p:nvPr/>
        </p:nvSpPr>
        <p:spPr>
          <a:xfrm>
            <a:off x="152400" y="4129343"/>
            <a:ext cx="6858000" cy="369332"/>
          </a:xfrm>
          <a:prstGeom prst="rect">
            <a:avLst/>
          </a:prstGeom>
        </p:spPr>
        <p:txBody>
          <a:bodyPr wrap="square">
            <a:spAutoFit/>
          </a:bodyPr>
          <a:lstStyle/>
          <a:p>
            <a:r>
              <a:rPr lang="en-US" dirty="0" smtClean="0">
                <a:solidFill>
                  <a:srgbClr val="00B050"/>
                </a:solidFill>
                <a:latin typeface="Times New Roman" pitchFamily="18" charset="0"/>
                <a:cs typeface="Times New Roman" pitchFamily="18" charset="0"/>
              </a:rPr>
              <a:t>Common variants at 30 loci contribute to polygenic </a:t>
            </a:r>
            <a:r>
              <a:rPr lang="en-US" dirty="0" err="1" smtClean="0">
                <a:solidFill>
                  <a:srgbClr val="00B050"/>
                </a:solidFill>
                <a:latin typeface="Times New Roman" pitchFamily="18" charset="0"/>
                <a:cs typeface="Times New Roman" pitchFamily="18" charset="0"/>
              </a:rPr>
              <a:t>dyslipidemia</a:t>
            </a:r>
            <a:endParaRPr lang="en-US" dirty="0">
              <a:solidFill>
                <a:srgbClr val="00B050"/>
              </a:solidFill>
              <a:latin typeface="Times New Roman" pitchFamily="18" charset="0"/>
              <a:cs typeface="Times New Roman" pitchFamily="18" charset="0"/>
            </a:endParaRPr>
          </a:p>
        </p:txBody>
      </p:sp>
      <p:sp>
        <p:nvSpPr>
          <p:cNvPr id="8" name="Rectangle 7"/>
          <p:cNvSpPr/>
          <p:nvPr/>
        </p:nvSpPr>
        <p:spPr>
          <a:xfrm>
            <a:off x="152400" y="4434143"/>
            <a:ext cx="2433936" cy="369332"/>
          </a:xfrm>
          <a:prstGeom prst="rect">
            <a:avLst/>
          </a:prstGeom>
        </p:spPr>
        <p:txBody>
          <a:bodyPr wrap="none">
            <a:spAutoFit/>
          </a:bodyPr>
          <a:lstStyle/>
          <a:p>
            <a:r>
              <a:rPr lang="en-US" dirty="0" err="1" smtClean="0">
                <a:solidFill>
                  <a:srgbClr val="00B050"/>
                </a:solidFill>
                <a:latin typeface="Times New Roman" pitchFamily="18" charset="0"/>
                <a:cs typeface="Times New Roman" pitchFamily="18" charset="0"/>
              </a:rPr>
              <a:t>Glycine</a:t>
            </a:r>
            <a:r>
              <a:rPr lang="en-US" dirty="0" smtClean="0">
                <a:solidFill>
                  <a:srgbClr val="00B050"/>
                </a:solidFill>
                <a:latin typeface="Times New Roman" pitchFamily="18" charset="0"/>
                <a:cs typeface="Times New Roman" pitchFamily="18" charset="0"/>
              </a:rPr>
              <a:t> encephalopathy</a:t>
            </a:r>
            <a:endParaRPr lang="en-US" dirty="0">
              <a:solidFill>
                <a:srgbClr val="00B050"/>
              </a:solidFill>
              <a:latin typeface="Times New Roman" pitchFamily="18" charset="0"/>
              <a:cs typeface="Times New Roman" pitchFamily="18" charset="0"/>
            </a:endParaRPr>
          </a:p>
        </p:txBody>
      </p:sp>
      <p:sp>
        <p:nvSpPr>
          <p:cNvPr id="9" name="Rectangle 8"/>
          <p:cNvSpPr/>
          <p:nvPr/>
        </p:nvSpPr>
        <p:spPr>
          <a:xfrm>
            <a:off x="152400" y="4775674"/>
            <a:ext cx="3380926" cy="369332"/>
          </a:xfrm>
          <a:prstGeom prst="rect">
            <a:avLst/>
          </a:prstGeom>
        </p:spPr>
        <p:txBody>
          <a:bodyPr wrap="none">
            <a:spAutoFit/>
          </a:bodyPr>
          <a:lstStyle/>
          <a:p>
            <a:r>
              <a:rPr lang="en-US" dirty="0" smtClean="0">
                <a:solidFill>
                  <a:srgbClr val="FF0000"/>
                </a:solidFill>
                <a:latin typeface="Times New Roman" pitchFamily="18" charset="0"/>
                <a:cs typeface="Times New Roman" pitchFamily="18" charset="0"/>
              </a:rPr>
              <a:t>Mismatch repair cancer syndrome</a:t>
            </a:r>
            <a:endParaRPr lang="en-US" dirty="0">
              <a:solidFill>
                <a:srgbClr val="FF0000"/>
              </a:solidFill>
              <a:latin typeface="Times New Roman" pitchFamily="18" charset="0"/>
              <a:cs typeface="Times New Roman" pitchFamily="18" charset="0"/>
            </a:endParaRPr>
          </a:p>
        </p:txBody>
      </p:sp>
      <p:sp>
        <p:nvSpPr>
          <p:cNvPr id="10" name="Rectangle 9"/>
          <p:cNvSpPr/>
          <p:nvPr/>
        </p:nvSpPr>
        <p:spPr>
          <a:xfrm>
            <a:off x="152400" y="5145006"/>
            <a:ext cx="4192173" cy="369332"/>
          </a:xfrm>
          <a:prstGeom prst="rect">
            <a:avLst/>
          </a:prstGeom>
        </p:spPr>
        <p:txBody>
          <a:bodyPr wrap="none">
            <a:spAutoFit/>
          </a:bodyPr>
          <a:lstStyle/>
          <a:p>
            <a:r>
              <a:rPr lang="en-US" dirty="0" smtClean="0">
                <a:solidFill>
                  <a:srgbClr val="FF0000"/>
                </a:solidFill>
                <a:latin typeface="Times New Roman" pitchFamily="18" charset="0"/>
                <a:cs typeface="Times New Roman" pitchFamily="18" charset="0"/>
              </a:rPr>
              <a:t>Alzheimer disease, susceptibility to disease</a:t>
            </a:r>
            <a:endParaRPr lang="en-US" dirty="0">
              <a:solidFill>
                <a:srgbClr val="FF0000"/>
              </a:solidFill>
              <a:latin typeface="Times New Roman" pitchFamily="18" charset="0"/>
              <a:cs typeface="Times New Roman" pitchFamily="18" charset="0"/>
            </a:endParaRPr>
          </a:p>
        </p:txBody>
      </p:sp>
      <p:sp>
        <p:nvSpPr>
          <p:cNvPr id="11" name="Rectangle 10"/>
          <p:cNvSpPr/>
          <p:nvPr/>
        </p:nvSpPr>
        <p:spPr>
          <a:xfrm>
            <a:off x="140595" y="5500943"/>
            <a:ext cx="7543800" cy="646331"/>
          </a:xfrm>
          <a:prstGeom prst="rect">
            <a:avLst/>
          </a:prstGeom>
        </p:spPr>
        <p:txBody>
          <a:bodyPr wrap="square">
            <a:spAutoFit/>
          </a:bodyPr>
          <a:lstStyle/>
          <a:p>
            <a:r>
              <a:rPr lang="en-US" dirty="0" smtClean="0">
                <a:solidFill>
                  <a:srgbClr val="FF0000"/>
                </a:solidFill>
                <a:latin typeface="Times New Roman" pitchFamily="18" charset="0"/>
                <a:cs typeface="Times New Roman" pitchFamily="18" charset="0"/>
              </a:rPr>
              <a:t>Six new loci associated with body mass index highlight a neuronal influence on body weight regulation</a:t>
            </a:r>
            <a:endParaRPr lang="en-US" dirty="0">
              <a:solidFill>
                <a:srgbClr val="FF0000"/>
              </a:solidFill>
              <a:latin typeface="Times New Roman" pitchFamily="18" charset="0"/>
              <a:cs typeface="Times New Roman" pitchFamily="18" charset="0"/>
            </a:endParaRPr>
          </a:p>
        </p:txBody>
      </p:sp>
      <p:sp>
        <p:nvSpPr>
          <p:cNvPr id="12" name="Rectangle 11"/>
          <p:cNvSpPr/>
          <p:nvPr/>
        </p:nvSpPr>
        <p:spPr>
          <a:xfrm>
            <a:off x="127716" y="6110543"/>
            <a:ext cx="7620000" cy="646331"/>
          </a:xfrm>
          <a:prstGeom prst="rect">
            <a:avLst/>
          </a:prstGeom>
        </p:spPr>
        <p:txBody>
          <a:bodyPr wrap="square">
            <a:spAutoFit/>
          </a:bodyPr>
          <a:lstStyle/>
          <a:p>
            <a:r>
              <a:rPr lang="en-US" dirty="0" smtClean="0">
                <a:solidFill>
                  <a:srgbClr val="FF0000"/>
                </a:solidFill>
                <a:latin typeface="Times New Roman" pitchFamily="18" charset="0"/>
                <a:cs typeface="Times New Roman" pitchFamily="18" charset="0"/>
              </a:rPr>
              <a:t>Six new loci associated with blood low-density lipoprotein cholesterol, high-density lipoprotein cholesterol or triglycerides in humans</a:t>
            </a:r>
            <a:endParaRPr lang="en-US" dirty="0">
              <a:solidFill>
                <a:srgbClr val="FF0000"/>
              </a:solidFill>
              <a:latin typeface="Times New Roman" pitchFamily="18" charset="0"/>
              <a:cs typeface="Times New Roman" pitchFamily="18" charset="0"/>
            </a:endParaRPr>
          </a:p>
        </p:txBody>
      </p:sp>
      <p:sp>
        <p:nvSpPr>
          <p:cNvPr id="13" name="TextBox 12"/>
          <p:cNvSpPr txBox="1"/>
          <p:nvPr/>
        </p:nvSpPr>
        <p:spPr>
          <a:xfrm>
            <a:off x="8001000" y="1408784"/>
            <a:ext cx="593432" cy="369332"/>
          </a:xfrm>
          <a:prstGeom prst="rect">
            <a:avLst/>
          </a:prstGeom>
          <a:noFill/>
        </p:spPr>
        <p:txBody>
          <a:bodyPr wrap="none" rtlCol="0">
            <a:spAutoFit/>
          </a:bodyPr>
          <a:lstStyle/>
          <a:p>
            <a:r>
              <a:rPr lang="en-US" dirty="0" smtClean="0">
                <a:latin typeface="Times New Roman" pitchFamily="18" charset="0"/>
                <a:cs typeface="Times New Roman" pitchFamily="18" charset="0"/>
              </a:rPr>
              <a:t>0.02</a:t>
            </a:r>
            <a:endParaRPr lang="en-US" dirty="0">
              <a:latin typeface="Times New Roman" pitchFamily="18" charset="0"/>
              <a:cs typeface="Times New Roman" pitchFamily="18" charset="0"/>
            </a:endParaRPr>
          </a:p>
        </p:txBody>
      </p:sp>
      <p:sp>
        <p:nvSpPr>
          <p:cNvPr id="14" name="TextBox 13"/>
          <p:cNvSpPr txBox="1"/>
          <p:nvPr/>
        </p:nvSpPr>
        <p:spPr>
          <a:xfrm>
            <a:off x="7988121" y="1978915"/>
            <a:ext cx="593432" cy="369332"/>
          </a:xfrm>
          <a:prstGeom prst="rect">
            <a:avLst/>
          </a:prstGeom>
          <a:noFill/>
        </p:spPr>
        <p:txBody>
          <a:bodyPr wrap="none" rtlCol="0">
            <a:spAutoFit/>
          </a:bodyPr>
          <a:lstStyle/>
          <a:p>
            <a:r>
              <a:rPr lang="en-US" dirty="0" smtClean="0">
                <a:latin typeface="Times New Roman" pitchFamily="18" charset="0"/>
                <a:cs typeface="Times New Roman" pitchFamily="18" charset="0"/>
              </a:rPr>
              <a:t>0.03</a:t>
            </a:r>
            <a:endParaRPr lang="en-US" dirty="0">
              <a:latin typeface="Times New Roman" pitchFamily="18" charset="0"/>
              <a:cs typeface="Times New Roman" pitchFamily="18" charset="0"/>
            </a:endParaRPr>
          </a:p>
        </p:txBody>
      </p:sp>
      <p:sp>
        <p:nvSpPr>
          <p:cNvPr id="15" name="TextBox 14"/>
          <p:cNvSpPr txBox="1"/>
          <p:nvPr/>
        </p:nvSpPr>
        <p:spPr>
          <a:xfrm>
            <a:off x="7988121" y="2386505"/>
            <a:ext cx="593432" cy="369332"/>
          </a:xfrm>
          <a:prstGeom prst="rect">
            <a:avLst/>
          </a:prstGeom>
          <a:noFill/>
        </p:spPr>
        <p:txBody>
          <a:bodyPr wrap="none" rtlCol="0">
            <a:spAutoFit/>
          </a:bodyPr>
          <a:lstStyle/>
          <a:p>
            <a:r>
              <a:rPr lang="en-US" dirty="0" smtClean="0">
                <a:latin typeface="Times New Roman" pitchFamily="18" charset="0"/>
                <a:cs typeface="Times New Roman" pitchFamily="18" charset="0"/>
              </a:rPr>
              <a:t>0.04</a:t>
            </a:r>
            <a:endParaRPr lang="en-US" dirty="0">
              <a:latin typeface="Times New Roman" pitchFamily="18" charset="0"/>
              <a:cs typeface="Times New Roman" pitchFamily="18" charset="0"/>
            </a:endParaRPr>
          </a:p>
        </p:txBody>
      </p:sp>
      <p:sp>
        <p:nvSpPr>
          <p:cNvPr id="16" name="TextBox 15"/>
          <p:cNvSpPr txBox="1"/>
          <p:nvPr/>
        </p:nvSpPr>
        <p:spPr>
          <a:xfrm>
            <a:off x="8001000" y="3110942"/>
            <a:ext cx="593432" cy="369332"/>
          </a:xfrm>
          <a:prstGeom prst="rect">
            <a:avLst/>
          </a:prstGeom>
          <a:noFill/>
        </p:spPr>
        <p:txBody>
          <a:bodyPr wrap="none" rtlCol="0">
            <a:spAutoFit/>
          </a:bodyPr>
          <a:lstStyle/>
          <a:p>
            <a:r>
              <a:rPr lang="en-US" dirty="0" smtClean="0">
                <a:latin typeface="Times New Roman" pitchFamily="18" charset="0"/>
                <a:cs typeface="Times New Roman" pitchFamily="18" charset="0"/>
              </a:rPr>
              <a:t>0.04</a:t>
            </a:r>
            <a:endParaRPr lang="en-US" dirty="0">
              <a:latin typeface="Times New Roman" pitchFamily="18" charset="0"/>
              <a:cs typeface="Times New Roman" pitchFamily="18" charset="0"/>
            </a:endParaRPr>
          </a:p>
        </p:txBody>
      </p:sp>
      <p:sp>
        <p:nvSpPr>
          <p:cNvPr id="17" name="TextBox 16"/>
          <p:cNvSpPr txBox="1"/>
          <p:nvPr/>
        </p:nvSpPr>
        <p:spPr>
          <a:xfrm>
            <a:off x="8001000" y="4141011"/>
            <a:ext cx="593432" cy="369332"/>
          </a:xfrm>
          <a:prstGeom prst="rect">
            <a:avLst/>
          </a:prstGeom>
          <a:noFill/>
        </p:spPr>
        <p:txBody>
          <a:bodyPr wrap="none" rtlCol="0">
            <a:spAutoFit/>
          </a:bodyPr>
          <a:lstStyle/>
          <a:p>
            <a:r>
              <a:rPr lang="en-US" dirty="0" smtClean="0">
                <a:latin typeface="Times New Roman" pitchFamily="18" charset="0"/>
                <a:cs typeface="Times New Roman" pitchFamily="18" charset="0"/>
              </a:rPr>
              <a:t>0.02</a:t>
            </a:r>
            <a:endParaRPr lang="en-US" dirty="0">
              <a:latin typeface="Times New Roman" pitchFamily="18" charset="0"/>
              <a:cs typeface="Times New Roman" pitchFamily="18" charset="0"/>
            </a:endParaRPr>
          </a:p>
        </p:txBody>
      </p:sp>
      <p:sp>
        <p:nvSpPr>
          <p:cNvPr id="18" name="TextBox 17"/>
          <p:cNvSpPr txBox="1"/>
          <p:nvPr/>
        </p:nvSpPr>
        <p:spPr>
          <a:xfrm>
            <a:off x="8001000" y="4445811"/>
            <a:ext cx="593432" cy="369332"/>
          </a:xfrm>
          <a:prstGeom prst="rect">
            <a:avLst/>
          </a:prstGeom>
          <a:noFill/>
        </p:spPr>
        <p:txBody>
          <a:bodyPr wrap="none" rtlCol="0">
            <a:spAutoFit/>
          </a:bodyPr>
          <a:lstStyle/>
          <a:p>
            <a:r>
              <a:rPr lang="en-US" dirty="0" smtClean="0">
                <a:latin typeface="Times New Roman" pitchFamily="18" charset="0"/>
                <a:cs typeface="Times New Roman" pitchFamily="18" charset="0"/>
              </a:rPr>
              <a:t>0.02</a:t>
            </a:r>
            <a:endParaRPr lang="en-US" dirty="0">
              <a:latin typeface="Times New Roman" pitchFamily="18" charset="0"/>
              <a:cs typeface="Times New Roman" pitchFamily="18" charset="0"/>
            </a:endParaRPr>
          </a:p>
        </p:txBody>
      </p:sp>
      <p:sp>
        <p:nvSpPr>
          <p:cNvPr id="19" name="TextBox 18"/>
          <p:cNvSpPr txBox="1"/>
          <p:nvPr/>
        </p:nvSpPr>
        <p:spPr>
          <a:xfrm>
            <a:off x="8001000" y="4787342"/>
            <a:ext cx="710451" cy="369332"/>
          </a:xfrm>
          <a:prstGeom prst="rect">
            <a:avLst/>
          </a:prstGeom>
          <a:noFill/>
        </p:spPr>
        <p:txBody>
          <a:bodyPr wrap="none" rtlCol="0">
            <a:spAutoFit/>
          </a:bodyPr>
          <a:lstStyle/>
          <a:p>
            <a:r>
              <a:rPr lang="en-US" dirty="0" smtClean="0">
                <a:latin typeface="Times New Roman" pitchFamily="18" charset="0"/>
                <a:cs typeface="Times New Roman" pitchFamily="18" charset="0"/>
              </a:rPr>
              <a:t>0.004</a:t>
            </a:r>
            <a:endParaRPr lang="en-US" dirty="0">
              <a:latin typeface="Times New Roman" pitchFamily="18" charset="0"/>
              <a:cs typeface="Times New Roman" pitchFamily="18" charset="0"/>
            </a:endParaRPr>
          </a:p>
        </p:txBody>
      </p:sp>
      <p:sp>
        <p:nvSpPr>
          <p:cNvPr id="20" name="TextBox 19"/>
          <p:cNvSpPr txBox="1"/>
          <p:nvPr/>
        </p:nvSpPr>
        <p:spPr>
          <a:xfrm>
            <a:off x="8017168" y="5080474"/>
            <a:ext cx="593432" cy="369332"/>
          </a:xfrm>
          <a:prstGeom prst="rect">
            <a:avLst/>
          </a:prstGeom>
          <a:noFill/>
        </p:spPr>
        <p:txBody>
          <a:bodyPr wrap="none" rtlCol="0">
            <a:spAutoFit/>
          </a:bodyPr>
          <a:lstStyle/>
          <a:p>
            <a:r>
              <a:rPr lang="en-US" dirty="0" smtClean="0">
                <a:latin typeface="Times New Roman" pitchFamily="18" charset="0"/>
                <a:cs typeface="Times New Roman" pitchFamily="18" charset="0"/>
              </a:rPr>
              <a:t>0.02</a:t>
            </a:r>
            <a:endParaRPr lang="en-US" dirty="0">
              <a:latin typeface="Times New Roman" pitchFamily="18" charset="0"/>
              <a:cs typeface="Times New Roman" pitchFamily="18" charset="0"/>
            </a:endParaRPr>
          </a:p>
        </p:txBody>
      </p:sp>
      <p:sp>
        <p:nvSpPr>
          <p:cNvPr id="21" name="TextBox 20"/>
          <p:cNvSpPr txBox="1"/>
          <p:nvPr/>
        </p:nvSpPr>
        <p:spPr>
          <a:xfrm>
            <a:off x="8001000" y="5777942"/>
            <a:ext cx="593432" cy="369332"/>
          </a:xfrm>
          <a:prstGeom prst="rect">
            <a:avLst/>
          </a:prstGeom>
          <a:noFill/>
        </p:spPr>
        <p:txBody>
          <a:bodyPr wrap="none" rtlCol="0">
            <a:spAutoFit/>
          </a:bodyPr>
          <a:lstStyle/>
          <a:p>
            <a:r>
              <a:rPr lang="en-US" dirty="0" smtClean="0">
                <a:latin typeface="Times New Roman" pitchFamily="18" charset="0"/>
                <a:cs typeface="Times New Roman" pitchFamily="18" charset="0"/>
              </a:rPr>
              <a:t>0.02</a:t>
            </a:r>
            <a:endParaRPr lang="en-US" dirty="0">
              <a:latin typeface="Times New Roman" pitchFamily="18" charset="0"/>
              <a:cs typeface="Times New Roman" pitchFamily="18" charset="0"/>
            </a:endParaRPr>
          </a:p>
        </p:txBody>
      </p:sp>
      <p:sp>
        <p:nvSpPr>
          <p:cNvPr id="22" name="TextBox 21"/>
          <p:cNvSpPr txBox="1"/>
          <p:nvPr/>
        </p:nvSpPr>
        <p:spPr>
          <a:xfrm>
            <a:off x="8001000" y="6387542"/>
            <a:ext cx="593432" cy="369332"/>
          </a:xfrm>
          <a:prstGeom prst="rect">
            <a:avLst/>
          </a:prstGeom>
          <a:noFill/>
        </p:spPr>
        <p:txBody>
          <a:bodyPr wrap="none" rtlCol="0">
            <a:spAutoFit/>
          </a:bodyPr>
          <a:lstStyle/>
          <a:p>
            <a:r>
              <a:rPr lang="en-US" dirty="0" smtClean="0">
                <a:latin typeface="Times New Roman" pitchFamily="18" charset="0"/>
                <a:cs typeface="Times New Roman" pitchFamily="18" charset="0"/>
              </a:rPr>
              <a:t>0.06</a:t>
            </a:r>
            <a:endParaRPr lang="en-US" dirty="0">
              <a:latin typeface="Times New Roman" pitchFamily="18" charset="0"/>
              <a:cs typeface="Times New Roman" pitchFamily="18" charset="0"/>
            </a:endParaRPr>
          </a:p>
        </p:txBody>
      </p:sp>
      <p:sp>
        <p:nvSpPr>
          <p:cNvPr id="23" name="TextBox 22"/>
          <p:cNvSpPr txBox="1"/>
          <p:nvPr/>
        </p:nvSpPr>
        <p:spPr>
          <a:xfrm>
            <a:off x="152400" y="3824543"/>
            <a:ext cx="954107" cy="400110"/>
          </a:xfrm>
          <a:prstGeom prst="rect">
            <a:avLst/>
          </a:prstGeom>
          <a:noFill/>
        </p:spPr>
        <p:txBody>
          <a:bodyPr wrap="none" rtlCol="0">
            <a:spAutoFit/>
          </a:bodyPr>
          <a:lstStyle/>
          <a:p>
            <a:r>
              <a:rPr lang="en-US" sz="2000" i="1" dirty="0" smtClean="0">
                <a:latin typeface="Times New Roman" pitchFamily="18" charset="0"/>
                <a:cs typeface="Times New Roman" pitchFamily="18" charset="0"/>
              </a:rPr>
              <a:t>Female</a:t>
            </a:r>
            <a:endParaRPr lang="en-US" sz="2000" i="1" dirty="0">
              <a:latin typeface="Times New Roman" pitchFamily="18" charset="0"/>
              <a:cs typeface="Times New Roman" pitchFamily="18" charset="0"/>
            </a:endParaRPr>
          </a:p>
        </p:txBody>
      </p:sp>
      <p:sp>
        <p:nvSpPr>
          <p:cNvPr id="24" name="TextBox 23"/>
          <p:cNvSpPr txBox="1"/>
          <p:nvPr/>
        </p:nvSpPr>
        <p:spPr>
          <a:xfrm>
            <a:off x="152400" y="862884"/>
            <a:ext cx="715260" cy="400110"/>
          </a:xfrm>
          <a:prstGeom prst="rect">
            <a:avLst/>
          </a:prstGeom>
          <a:noFill/>
        </p:spPr>
        <p:txBody>
          <a:bodyPr wrap="none" rtlCol="0">
            <a:spAutoFit/>
          </a:bodyPr>
          <a:lstStyle/>
          <a:p>
            <a:r>
              <a:rPr lang="en-US" sz="2000" i="1" dirty="0" smtClean="0">
                <a:latin typeface="Times New Roman" pitchFamily="18" charset="0"/>
                <a:cs typeface="Times New Roman" pitchFamily="18" charset="0"/>
              </a:rPr>
              <a:t>Male</a:t>
            </a:r>
            <a:endParaRPr lang="en-US" sz="2000" i="1" dirty="0">
              <a:latin typeface="Times New Roman" pitchFamily="18" charset="0"/>
              <a:cs typeface="Times New Roman" pitchFamily="18" charset="0"/>
            </a:endParaRPr>
          </a:p>
        </p:txBody>
      </p:sp>
      <p:sp>
        <p:nvSpPr>
          <p:cNvPr id="26" name="TextBox 25"/>
          <p:cNvSpPr txBox="1"/>
          <p:nvPr/>
        </p:nvSpPr>
        <p:spPr>
          <a:xfrm>
            <a:off x="3360439" y="666690"/>
            <a:ext cx="982961" cy="400110"/>
          </a:xfrm>
          <a:prstGeom prst="rect">
            <a:avLst/>
          </a:prstGeom>
          <a:noFill/>
        </p:spPr>
        <p:txBody>
          <a:bodyPr wrap="none" rtlCol="0">
            <a:spAutoFit/>
          </a:bodyPr>
          <a:lstStyle/>
          <a:p>
            <a:r>
              <a:rPr lang="en-US" sz="2000" u="sng" dirty="0" smtClean="0">
                <a:latin typeface="Times New Roman" pitchFamily="18" charset="0"/>
                <a:cs typeface="Times New Roman" pitchFamily="18" charset="0"/>
              </a:rPr>
              <a:t>Disease</a:t>
            </a:r>
            <a:endParaRPr lang="en-US" sz="2000" u="sng" dirty="0">
              <a:latin typeface="Times New Roman" pitchFamily="18" charset="0"/>
              <a:cs typeface="Times New Roman" pitchFamily="18" charset="0"/>
            </a:endParaRPr>
          </a:p>
        </p:txBody>
      </p:sp>
      <p:sp>
        <p:nvSpPr>
          <p:cNvPr id="27" name="TextBox 26"/>
          <p:cNvSpPr txBox="1"/>
          <p:nvPr/>
        </p:nvSpPr>
        <p:spPr>
          <a:xfrm>
            <a:off x="7780039" y="661116"/>
            <a:ext cx="934295" cy="400110"/>
          </a:xfrm>
          <a:prstGeom prst="rect">
            <a:avLst/>
          </a:prstGeom>
          <a:noFill/>
        </p:spPr>
        <p:txBody>
          <a:bodyPr wrap="none" rtlCol="0">
            <a:spAutoFit/>
          </a:bodyPr>
          <a:lstStyle/>
          <a:p>
            <a:r>
              <a:rPr lang="en-US" sz="2000" u="sng" dirty="0" smtClean="0">
                <a:latin typeface="Times New Roman" pitchFamily="18" charset="0"/>
                <a:cs typeface="Times New Roman" pitchFamily="18" charset="0"/>
              </a:rPr>
              <a:t>p value</a:t>
            </a:r>
            <a:endParaRPr lang="en-US" sz="2000" u="sng" dirty="0">
              <a:latin typeface="Times New Roman" pitchFamily="18" charset="0"/>
              <a:cs typeface="Times New Roman" pitchFamily="18" charset="0"/>
            </a:endParaRPr>
          </a:p>
        </p:txBody>
      </p:sp>
      <p:sp>
        <p:nvSpPr>
          <p:cNvPr id="28"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000" b="1" i="0" u="none" strike="noStrike" kern="1200" cap="none" spc="0" normalizeH="0" baseline="0" noProof="0" dirty="0" smtClean="0">
                <a:ln>
                  <a:noFill/>
                </a:ln>
                <a:solidFill>
                  <a:schemeClr val="dk1"/>
                </a:solidFill>
                <a:effectLst/>
                <a:uLnTx/>
                <a:uFillTx/>
                <a:latin typeface="Calibri"/>
                <a:ea typeface="Calibri"/>
                <a:cs typeface="Calibri"/>
                <a:sym typeface="Calibri"/>
              </a:rPr>
              <a:t>Human disease relevance</a:t>
            </a:r>
            <a:r>
              <a:rPr kumimoji="0" lang="en-US" sz="2000" b="1" i="0" u="none" strike="noStrike" kern="1200" cap="none" spc="0" normalizeH="0" noProof="0" dirty="0" smtClean="0">
                <a:ln>
                  <a:noFill/>
                </a:ln>
                <a:solidFill>
                  <a:schemeClr val="dk1"/>
                </a:solidFill>
                <a:effectLst/>
                <a:uLnTx/>
                <a:uFillTx/>
                <a:latin typeface="Calibri"/>
                <a:ea typeface="Calibri"/>
                <a:cs typeface="Calibri"/>
                <a:sym typeface="Calibri"/>
              </a:rPr>
              <a:t> in </a:t>
            </a:r>
            <a:r>
              <a:rPr kumimoji="0" lang="en-US" sz="2000" b="1" i="1" u="none" strike="noStrike" kern="1200" cap="none" spc="0" normalizeH="0" noProof="0" dirty="0" smtClean="0">
                <a:ln>
                  <a:noFill/>
                </a:ln>
                <a:solidFill>
                  <a:schemeClr val="dk1"/>
                </a:solidFill>
                <a:effectLst/>
                <a:uLnTx/>
                <a:uFillTx/>
                <a:latin typeface="Calibri"/>
                <a:ea typeface="Calibri"/>
                <a:cs typeface="Calibri"/>
                <a:sym typeface="Calibri"/>
              </a:rPr>
              <a:t>Drosophila </a:t>
            </a:r>
            <a:r>
              <a:rPr kumimoji="0" lang="en-US" sz="2000" b="1" u="none" strike="noStrike" kern="1200" cap="none" spc="0" normalizeH="0" noProof="0" dirty="0" smtClean="0">
                <a:ln>
                  <a:noFill/>
                </a:ln>
                <a:solidFill>
                  <a:schemeClr val="dk1"/>
                </a:solidFill>
                <a:effectLst/>
                <a:uLnTx/>
                <a:uFillTx/>
                <a:latin typeface="Calibri"/>
                <a:ea typeface="Calibri"/>
                <a:cs typeface="Calibri"/>
                <a:sym typeface="Calibri"/>
              </a:rPr>
              <a:t>model: Disease enrichment of genes</a:t>
            </a:r>
            <a:endParaRPr kumimoji="0" lang="en-US" sz="20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sp>
        <p:nvSpPr>
          <p:cNvPr id="29" name="Shape 188"/>
          <p:cNvSpPr txBox="1"/>
          <p:nvPr/>
        </p:nvSpPr>
        <p:spPr>
          <a:xfrm>
            <a:off x="0" y="5181600"/>
            <a:ext cx="9144000" cy="6858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5" tIns="45700" rIns="91425" bIns="45700" anchor="ctr" anchorCtr="0">
            <a:noAutofit/>
          </a:bodyPr>
          <a:lstStyle/>
          <a:p>
            <a:pPr algn="ctr"/>
            <a:r>
              <a:rPr lang="en-US" sz="2000" b="1" dirty="0" smtClean="0">
                <a:latin typeface="+mj-lt"/>
                <a:cs typeface="Times New Roman" pitchFamily="18" charset="0"/>
              </a:rPr>
              <a:t>Conclusion: Human comparison shows gene enrichment of metabolic related diseases in HSD fed flies</a:t>
            </a:r>
            <a:endParaRPr lang="en-US" sz="2000" b="1" dirty="0">
              <a:latin typeface="+mj-lt"/>
              <a:cs typeface="Times New Roman" pitchFamily="18" charset="0"/>
            </a:endParaRPr>
          </a:p>
        </p:txBody>
      </p:sp>
    </p:spTree>
    <p:extLst>
      <p:ext uri="{BB962C8B-B14F-4D97-AF65-F5344CB8AC3E}">
        <p14:creationId xmlns:p14="http://schemas.microsoft.com/office/powerpoint/2010/main" val="423542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30"/>
          <p:cNvSpPr txBox="1">
            <a:spLocks/>
          </p:cNvSpPr>
          <p:nvPr/>
        </p:nvSpPr>
        <p:spPr>
          <a:xfrm>
            <a:off x="228600" y="1447800"/>
            <a:ext cx="8382000" cy="7620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5" tIns="45700" rIns="91425" bIns="45700" anchor="ctr" anchorCtr="0">
            <a:noAutofit/>
          </a:bodyPr>
          <a:lstStyle/>
          <a:p>
            <a:pPr marL="0" marR="0" lvl="0" indent="0" defTabSz="914400" rtl="0" eaLnBrk="1" fontAlgn="auto" latinLnBrk="0" hangingPunct="1">
              <a:lnSpc>
                <a:spcPct val="100000"/>
              </a:lnSpc>
              <a:spcBef>
                <a:spcPct val="0"/>
              </a:spcBef>
              <a:spcAft>
                <a:spcPts val="0"/>
              </a:spcAft>
              <a:buClrTx/>
              <a:buSzPct val="25000"/>
              <a:buFontTx/>
              <a:buNone/>
              <a:tabLst/>
              <a:defRPr/>
            </a:pPr>
            <a:r>
              <a:rPr kumimoji="0" lang="en-US" sz="2000" b="1" i="0" u="none" strike="noStrike" kern="1200" cap="none" spc="0" normalizeH="0" baseline="0" noProof="0" dirty="0" smtClean="0">
                <a:ln>
                  <a:noFill/>
                </a:ln>
                <a:solidFill>
                  <a:schemeClr val="bg1"/>
                </a:solidFill>
                <a:effectLst/>
                <a:uLnTx/>
                <a:uFillTx/>
                <a:latin typeface="+mj-lt"/>
                <a:ea typeface="Calibri"/>
                <a:cs typeface="Times New Roman" pitchFamily="18" charset="0"/>
                <a:sym typeface="Calibri"/>
              </a:rPr>
              <a:t>High sugar diet affects</a:t>
            </a:r>
            <a:r>
              <a:rPr kumimoji="0" lang="en-US" sz="2000" b="1" i="0" u="none" strike="noStrike" kern="1200" cap="none" spc="0" normalizeH="0" noProof="0" dirty="0" smtClean="0">
                <a:ln>
                  <a:noFill/>
                </a:ln>
                <a:solidFill>
                  <a:schemeClr val="bg1"/>
                </a:solidFill>
                <a:effectLst/>
                <a:uLnTx/>
                <a:uFillTx/>
                <a:latin typeface="+mj-lt"/>
                <a:ea typeface="Calibri"/>
                <a:cs typeface="Times New Roman" pitchFamily="18" charset="0"/>
                <a:sym typeface="Calibri"/>
              </a:rPr>
              <a:t> the metabolite parameters in F0 flies</a:t>
            </a:r>
            <a:endParaRPr kumimoji="0" lang="en-US" sz="2000" b="1" i="0" u="none" strike="noStrike" kern="1200" cap="none" spc="0" normalizeH="0" baseline="0" noProof="0" dirty="0">
              <a:ln>
                <a:noFill/>
              </a:ln>
              <a:solidFill>
                <a:schemeClr val="bg1"/>
              </a:solidFill>
              <a:effectLst/>
              <a:uLnTx/>
              <a:uFillTx/>
              <a:latin typeface="+mj-lt"/>
              <a:ea typeface="Calibri"/>
              <a:cs typeface="Times New Roman" pitchFamily="18" charset="0"/>
              <a:sym typeface="Calibri"/>
            </a:endParaRPr>
          </a:p>
        </p:txBody>
      </p:sp>
      <p:sp>
        <p:nvSpPr>
          <p:cNvPr id="5" name="Shape 188"/>
          <p:cNvSpPr txBox="1"/>
          <p:nvPr/>
        </p:nvSpPr>
        <p:spPr>
          <a:xfrm>
            <a:off x="228600" y="2857500"/>
            <a:ext cx="8763000" cy="8382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5" tIns="45700" rIns="91425" bIns="45700" anchor="ctr" anchorCtr="0">
            <a:noAutofit/>
          </a:bodyPr>
          <a:lstStyle/>
          <a:p>
            <a:r>
              <a:rPr lang="en-US" sz="2000" b="1" dirty="0" smtClean="0">
                <a:latin typeface="+mj-lt"/>
                <a:cs typeface="Times New Roman" pitchFamily="18" charset="0"/>
              </a:rPr>
              <a:t>Exposure of HSD in F0 progeny significantly affects transcriptomic profile with enrichment of energy metabolism and epigenetic processes.</a:t>
            </a:r>
            <a:endParaRPr lang="en-US" sz="2000" b="1" dirty="0">
              <a:latin typeface="+mj-lt"/>
              <a:cs typeface="Times New Roman" pitchFamily="18" charset="0"/>
            </a:endParaRPr>
          </a:p>
        </p:txBody>
      </p:sp>
      <p:sp>
        <p:nvSpPr>
          <p:cNvPr id="6" name="Shape 188"/>
          <p:cNvSpPr txBox="1"/>
          <p:nvPr/>
        </p:nvSpPr>
        <p:spPr>
          <a:xfrm>
            <a:off x="228600" y="4343400"/>
            <a:ext cx="8382000" cy="6858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5" tIns="45700" rIns="91425" bIns="45700" anchor="ctr" anchorCtr="0">
            <a:noAutofit/>
          </a:bodyPr>
          <a:lstStyle/>
          <a:p>
            <a:r>
              <a:rPr lang="en-US" sz="2000" b="1" dirty="0" smtClean="0">
                <a:latin typeface="+mj-lt"/>
                <a:cs typeface="Times New Roman" pitchFamily="18" charset="0"/>
              </a:rPr>
              <a:t>Human comparison shows gene enrichment of metabolic diseases in HSD fed flies</a:t>
            </a:r>
            <a:endParaRPr lang="en-US" sz="2000" b="1" dirty="0">
              <a:latin typeface="+mj-lt"/>
              <a:cs typeface="Times New Roman" pitchFamily="18" charset="0"/>
            </a:endParaRPr>
          </a:p>
        </p:txBody>
      </p:sp>
      <p:sp>
        <p:nvSpPr>
          <p:cNvPr id="8"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200" b="1" i="0" u="none" strike="noStrike" kern="1200" cap="none" spc="0" normalizeH="0" baseline="0" noProof="0" dirty="0" smtClean="0">
                <a:ln>
                  <a:noFill/>
                </a:ln>
                <a:solidFill>
                  <a:schemeClr val="dk1"/>
                </a:solidFill>
                <a:effectLst/>
                <a:uLnTx/>
                <a:uFillTx/>
                <a:latin typeface="Calibri"/>
                <a:ea typeface="Calibri"/>
                <a:cs typeface="Calibri"/>
                <a:sym typeface="Calibri"/>
              </a:rPr>
              <a:t>Summary1</a:t>
            </a:r>
            <a:endParaRPr kumimoji="0" lang="en-US" sz="22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0895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8"/>
          <p:cNvSpPr txBox="1"/>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400" b="1" dirty="0" smtClean="0">
                <a:solidFill>
                  <a:schemeClr val="dk1"/>
                </a:solidFill>
                <a:latin typeface="Calibri"/>
                <a:ea typeface="Calibri"/>
                <a:cs typeface="Calibri"/>
                <a:sym typeface="Calibri"/>
              </a:rPr>
              <a:t>Recent studies in epigenetic inheritance</a:t>
            </a:r>
            <a:endParaRPr lang="en-US" sz="2400" b="1" i="0" u="none" strike="noStrike" cap="none" baseline="0" dirty="0">
              <a:solidFill>
                <a:schemeClr val="dk1"/>
              </a:solidFill>
              <a:latin typeface="Calibri"/>
              <a:ea typeface="Calibri"/>
              <a:cs typeface="Calibri"/>
              <a:sym typeface="Calibri"/>
            </a:endParaRPr>
          </a:p>
        </p:txBody>
      </p:sp>
      <p:grpSp>
        <p:nvGrpSpPr>
          <p:cNvPr id="10" name="Group 9"/>
          <p:cNvGrpSpPr/>
          <p:nvPr/>
        </p:nvGrpSpPr>
        <p:grpSpPr>
          <a:xfrm>
            <a:off x="0" y="914400"/>
            <a:ext cx="6781800" cy="1512332"/>
            <a:chOff x="0" y="1066800"/>
            <a:chExt cx="6781800" cy="1512332"/>
          </a:xfrm>
        </p:grpSpPr>
        <p:pic>
          <p:nvPicPr>
            <p:cNvPr id="4" name="Picture 3" descr="D:\Dropbox\DAC-II\slide preparation\1.JPG"/>
            <p:cNvPicPr>
              <a:picLocks noChangeAspect="1" noChangeArrowheads="1"/>
            </p:cNvPicPr>
            <p:nvPr/>
          </p:nvPicPr>
          <p:blipFill>
            <a:blip r:embed="rId3" cstate="print"/>
            <a:srcRect l="2830" t="47854" r="1887"/>
            <a:stretch>
              <a:fillRect/>
            </a:stretch>
          </p:blipFill>
          <p:spPr bwMode="auto">
            <a:xfrm>
              <a:off x="0" y="1066800"/>
              <a:ext cx="6781800" cy="1122869"/>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4936743" y="2209800"/>
              <a:ext cx="1845057" cy="369332"/>
            </a:xfrm>
            <a:prstGeom prst="rect">
              <a:avLst/>
            </a:prstGeom>
          </p:spPr>
          <p:txBody>
            <a:bodyPr wrap="none">
              <a:spAutoFit/>
            </a:bodyPr>
            <a:lstStyle/>
            <a:p>
              <a:r>
                <a:rPr lang="en-US" dirty="0" smtClean="0"/>
                <a:t>Nature. 2010 Oct </a:t>
              </a:r>
              <a:endParaRPr lang="en-US" dirty="0"/>
            </a:p>
          </p:txBody>
        </p:sp>
      </p:grpSp>
      <p:grpSp>
        <p:nvGrpSpPr>
          <p:cNvPr id="12" name="Group 11"/>
          <p:cNvGrpSpPr/>
          <p:nvPr/>
        </p:nvGrpSpPr>
        <p:grpSpPr>
          <a:xfrm>
            <a:off x="609600" y="2514600"/>
            <a:ext cx="7046327" cy="2198132"/>
            <a:chOff x="685800" y="2743200"/>
            <a:chExt cx="7046327" cy="2198132"/>
          </a:xfrm>
        </p:grpSpPr>
        <p:pic>
          <p:nvPicPr>
            <p:cNvPr id="3" name="Picture 4" descr="D:\Dropbox\DAC-II\slide preparation\2.JPG"/>
            <p:cNvPicPr>
              <a:picLocks noChangeAspect="1" noChangeArrowheads="1"/>
            </p:cNvPicPr>
            <p:nvPr/>
          </p:nvPicPr>
          <p:blipFill>
            <a:blip r:embed="rId4" cstate="print"/>
            <a:srcRect l="7339" t="7672" r="8257"/>
            <a:stretch>
              <a:fillRect/>
            </a:stretch>
          </p:blipFill>
          <p:spPr bwMode="auto">
            <a:xfrm>
              <a:off x="685800" y="2743200"/>
              <a:ext cx="7010400" cy="1834049"/>
            </a:xfrm>
            <a:prstGeom prst="rect">
              <a:avLst/>
            </a:prstGeom>
            <a:ln>
              <a:noFill/>
            </a:ln>
            <a:effectLst>
              <a:outerShdw blurRad="292100" dist="139700" dir="2700000" algn="tl" rotWithShape="0">
                <a:srgbClr val="333333">
                  <a:alpha val="65000"/>
                </a:srgbClr>
              </a:outerShdw>
            </a:effectLst>
          </p:spPr>
        </p:pic>
        <p:sp>
          <p:nvSpPr>
            <p:cNvPr id="11" name="Rectangle 10"/>
            <p:cNvSpPr/>
            <p:nvPr/>
          </p:nvSpPr>
          <p:spPr>
            <a:xfrm>
              <a:off x="6019800" y="4572000"/>
              <a:ext cx="1712327" cy="369332"/>
            </a:xfrm>
            <a:prstGeom prst="rect">
              <a:avLst/>
            </a:prstGeom>
          </p:spPr>
          <p:txBody>
            <a:bodyPr wrap="none">
              <a:spAutoFit/>
            </a:bodyPr>
            <a:lstStyle/>
            <a:p>
              <a:pPr algn="r"/>
              <a:r>
                <a:rPr lang="en-US" dirty="0" err="1" smtClean="0"/>
                <a:t>PLoS</a:t>
              </a:r>
              <a:r>
                <a:rPr lang="en-US" dirty="0" smtClean="0"/>
                <a:t> One. 2011</a:t>
              </a:r>
              <a:endParaRPr lang="en-US" dirty="0"/>
            </a:p>
          </p:txBody>
        </p:sp>
      </p:grpSp>
      <p:grpSp>
        <p:nvGrpSpPr>
          <p:cNvPr id="14" name="Group 13"/>
          <p:cNvGrpSpPr/>
          <p:nvPr/>
        </p:nvGrpSpPr>
        <p:grpSpPr>
          <a:xfrm>
            <a:off x="1143000" y="4800600"/>
            <a:ext cx="7620000" cy="1588532"/>
            <a:chOff x="1143000" y="4800600"/>
            <a:chExt cx="7620000" cy="1588532"/>
          </a:xfrm>
        </p:grpSpPr>
        <p:pic>
          <p:nvPicPr>
            <p:cNvPr id="5" name="Picture 5" descr="D:\Dropbox\DAC-II\slide preparation\3_1.JPG"/>
            <p:cNvPicPr>
              <a:picLocks noChangeAspect="1" noChangeArrowheads="1"/>
            </p:cNvPicPr>
            <p:nvPr/>
          </p:nvPicPr>
          <p:blipFill>
            <a:blip r:embed="rId5" cstate="print"/>
            <a:srcRect r="5660"/>
            <a:stretch>
              <a:fillRect/>
            </a:stretch>
          </p:blipFill>
          <p:spPr bwMode="auto">
            <a:xfrm>
              <a:off x="1143000" y="4800600"/>
              <a:ext cx="7620000" cy="1178911"/>
            </a:xfrm>
            <a:prstGeom prst="rect">
              <a:avLst/>
            </a:prstGeom>
            <a:ln>
              <a:noFill/>
            </a:ln>
            <a:effectLst>
              <a:outerShdw blurRad="292100" dist="139700" dir="2700000" algn="tl" rotWithShape="0">
                <a:srgbClr val="333333">
                  <a:alpha val="65000"/>
                </a:srgbClr>
              </a:outerShdw>
            </a:effectLst>
          </p:spPr>
        </p:pic>
        <p:sp>
          <p:nvSpPr>
            <p:cNvPr id="13" name="Rectangle 12"/>
            <p:cNvSpPr/>
            <p:nvPr/>
          </p:nvSpPr>
          <p:spPr>
            <a:xfrm>
              <a:off x="5715000" y="6019800"/>
              <a:ext cx="3041217" cy="369332"/>
            </a:xfrm>
            <a:prstGeom prst="rect">
              <a:avLst/>
            </a:prstGeom>
          </p:spPr>
          <p:txBody>
            <a:bodyPr wrap="none">
              <a:spAutoFit/>
            </a:bodyPr>
            <a:lstStyle/>
            <a:p>
              <a:r>
                <a:rPr lang="pl-PL" dirty="0" smtClean="0"/>
                <a:t>Proc Natl Acad Sci U S A. 2014 </a:t>
              </a:r>
              <a:endParaRPr lang="en-US" dirty="0"/>
            </a:p>
          </p:txBody>
        </p:sp>
      </p:grpSp>
    </p:spTree>
    <p:extLst>
      <p:ext uri="{BB962C8B-B14F-4D97-AF65-F5344CB8AC3E}">
        <p14:creationId xmlns:p14="http://schemas.microsoft.com/office/powerpoint/2010/main" val="62594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88" name="Shape 188"/>
          <p:cNvSpPr txBox="1"/>
          <p:nvPr/>
        </p:nvSpPr>
        <p:spPr>
          <a:xfrm>
            <a:off x="0" y="0"/>
            <a:ext cx="9144000" cy="90872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800" b="1" dirty="0" smtClean="0">
                <a:solidFill>
                  <a:schemeClr val="dk1"/>
                </a:solidFill>
                <a:latin typeface="Calibri"/>
                <a:ea typeface="Calibri"/>
                <a:cs typeface="Calibri"/>
                <a:sym typeface="Calibri"/>
              </a:rPr>
              <a:t>Study Design to understand Transgenerational Epigenetic Inheritance</a:t>
            </a:r>
            <a:endParaRPr lang="en-US" sz="2800" b="1" i="0" u="none" strike="noStrike" cap="none" baseline="0" dirty="0">
              <a:solidFill>
                <a:schemeClr val="dk1"/>
              </a:solidFill>
              <a:latin typeface="Calibri"/>
              <a:ea typeface="Calibri"/>
              <a:cs typeface="Calibri"/>
              <a:sym typeface="Calibri"/>
            </a:endParaRPr>
          </a:p>
        </p:txBody>
      </p:sp>
      <p:sp>
        <p:nvSpPr>
          <p:cNvPr id="190" name="Shape 190"/>
          <p:cNvSpPr txBox="1"/>
          <p:nvPr/>
        </p:nvSpPr>
        <p:spPr>
          <a:xfrm>
            <a:off x="185566" y="2492324"/>
            <a:ext cx="5756573" cy="1698675"/>
          </a:xfrm>
          <a:prstGeom prst="rect">
            <a:avLst/>
          </a:prstGeom>
          <a:noFill/>
          <a:ln>
            <a:noFill/>
          </a:ln>
        </p:spPr>
        <p:txBody>
          <a:bodyPr lIns="91425" tIns="91425" rIns="91425" bIns="91425" anchor="t" anchorCtr="0">
            <a:noAutofit/>
          </a:bodyPr>
          <a:lstStyle/>
          <a:p>
            <a:pPr marL="457200" lvl="0" indent="-457200" rtl="0">
              <a:lnSpc>
                <a:spcPct val="115000"/>
              </a:lnSpc>
              <a:spcBef>
                <a:spcPts val="0"/>
              </a:spcBef>
              <a:buAutoNum type="arabicPeriod"/>
            </a:pPr>
            <a:r>
              <a:rPr lang="en-US" sz="2000" b="1" dirty="0" smtClean="0">
                <a:solidFill>
                  <a:schemeClr val="bg1">
                    <a:lumMod val="75000"/>
                  </a:schemeClr>
                </a:solidFill>
                <a:ea typeface="Calibri"/>
                <a:cs typeface="Times New Roman" pitchFamily="18" charset="0"/>
                <a:sym typeface="Calibri"/>
              </a:rPr>
              <a:t>How does high-sugar </a:t>
            </a:r>
            <a:r>
              <a:rPr lang="en-US" sz="2000" b="1" dirty="0">
                <a:solidFill>
                  <a:schemeClr val="bg1">
                    <a:lumMod val="75000"/>
                  </a:schemeClr>
                </a:solidFill>
                <a:ea typeface="Calibri"/>
                <a:cs typeface="Times New Roman" pitchFamily="18" charset="0"/>
                <a:sym typeface="Calibri"/>
              </a:rPr>
              <a:t>diet </a:t>
            </a:r>
            <a:r>
              <a:rPr lang="en-US" sz="2000" b="1" dirty="0" smtClean="0">
                <a:solidFill>
                  <a:schemeClr val="bg1">
                    <a:lumMod val="75000"/>
                  </a:schemeClr>
                </a:solidFill>
                <a:ea typeface="Calibri"/>
                <a:cs typeface="Times New Roman" pitchFamily="18" charset="0"/>
                <a:sym typeface="Calibri"/>
              </a:rPr>
              <a:t>perturb metabolite levels and transcriptome profile</a:t>
            </a:r>
          </a:p>
          <a:p>
            <a:pPr marL="457200" lvl="0" indent="-457200" rtl="0">
              <a:lnSpc>
                <a:spcPct val="115000"/>
              </a:lnSpc>
              <a:spcBef>
                <a:spcPts val="0"/>
              </a:spcBef>
              <a:buAutoNum type="arabicPeriod"/>
            </a:pPr>
            <a:endParaRPr lang="en-IN" sz="2000" dirty="0">
              <a:solidFill>
                <a:schemeClr val="dk1"/>
              </a:solidFill>
              <a:ea typeface="Calibri"/>
              <a:cs typeface="Times New Roman" pitchFamily="18" charset="0"/>
              <a:sym typeface="Calibri"/>
            </a:endParaRPr>
          </a:p>
          <a:p>
            <a:pPr marL="457200" lvl="0" indent="-457200" rtl="0">
              <a:lnSpc>
                <a:spcPct val="115000"/>
              </a:lnSpc>
              <a:spcBef>
                <a:spcPts val="0"/>
              </a:spcBef>
              <a:buAutoNum type="arabicPeriod"/>
            </a:pPr>
            <a:r>
              <a:rPr lang="en-IN" sz="2000" b="1" dirty="0" smtClean="0">
                <a:ea typeface="Calibri"/>
                <a:cs typeface="Times New Roman" pitchFamily="18" charset="0"/>
                <a:sym typeface="Calibri"/>
              </a:rPr>
              <a:t>Does such metabolite and transcriptomic perturbations persist in next generations?</a:t>
            </a:r>
          </a:p>
          <a:p>
            <a:pPr marL="457200" lvl="0" indent="-457200" rtl="0">
              <a:lnSpc>
                <a:spcPct val="115000"/>
              </a:lnSpc>
              <a:spcBef>
                <a:spcPts val="0"/>
              </a:spcBef>
              <a:buAutoNum type="arabicPeriod"/>
            </a:pPr>
            <a:endParaRPr lang="en-IN" sz="2000" dirty="0">
              <a:solidFill>
                <a:schemeClr val="bg1">
                  <a:lumMod val="75000"/>
                </a:schemeClr>
              </a:solidFill>
              <a:ea typeface="Calibri"/>
              <a:cs typeface="Times New Roman" pitchFamily="18" charset="0"/>
              <a:sym typeface="Calibri"/>
            </a:endParaRPr>
          </a:p>
          <a:p>
            <a:pPr marL="457200" lvl="0" indent="-457200" rtl="0">
              <a:lnSpc>
                <a:spcPct val="115000"/>
              </a:lnSpc>
              <a:spcBef>
                <a:spcPts val="0"/>
              </a:spcBef>
              <a:buAutoNum type="arabicPeriod"/>
            </a:pPr>
            <a:r>
              <a:rPr lang="en-IN" sz="2000" dirty="0" smtClean="0">
                <a:solidFill>
                  <a:schemeClr val="bg1">
                    <a:lumMod val="75000"/>
                  </a:schemeClr>
                </a:solidFill>
                <a:ea typeface="Calibri"/>
                <a:cs typeface="Times New Roman" pitchFamily="18" charset="0"/>
                <a:sym typeface="Calibri"/>
              </a:rPr>
              <a:t>How information transfers along the subsequent generations?</a:t>
            </a:r>
            <a:endParaRPr lang="en-US" sz="2000" dirty="0" smtClean="0">
              <a:solidFill>
                <a:schemeClr val="bg1">
                  <a:lumMod val="75000"/>
                </a:schemeClr>
              </a:solidFill>
              <a:ea typeface="Calibri"/>
              <a:cs typeface="Times New Roman" pitchFamily="18" charset="0"/>
              <a:sym typeface="Calibri"/>
            </a:endParaRPr>
          </a:p>
        </p:txBody>
      </p:sp>
      <p:grpSp>
        <p:nvGrpSpPr>
          <p:cNvPr id="2" name="Shape 169"/>
          <p:cNvGrpSpPr/>
          <p:nvPr/>
        </p:nvGrpSpPr>
        <p:grpSpPr>
          <a:xfrm>
            <a:off x="4572000" y="1563468"/>
            <a:ext cx="4438022" cy="4335333"/>
            <a:chOff x="304799" y="2115123"/>
            <a:chExt cx="4438022" cy="4335333"/>
          </a:xfrm>
        </p:grpSpPr>
        <p:grpSp>
          <p:nvGrpSpPr>
            <p:cNvPr id="3" name="Shape 170"/>
            <p:cNvGrpSpPr/>
            <p:nvPr/>
          </p:nvGrpSpPr>
          <p:grpSpPr>
            <a:xfrm>
              <a:off x="304799" y="2115123"/>
              <a:ext cx="4438022" cy="4335333"/>
              <a:chOff x="313488" y="2154593"/>
              <a:chExt cx="4438022" cy="4335333"/>
            </a:xfrm>
          </p:grpSpPr>
          <p:grpSp>
            <p:nvGrpSpPr>
              <p:cNvPr id="4" name="Shape 171"/>
              <p:cNvGrpSpPr/>
              <p:nvPr/>
            </p:nvGrpSpPr>
            <p:grpSpPr>
              <a:xfrm>
                <a:off x="313488" y="2154593"/>
                <a:ext cx="4438022" cy="4335333"/>
                <a:chOff x="4533901" y="1782374"/>
                <a:chExt cx="3825701" cy="3199804"/>
              </a:xfrm>
            </p:grpSpPr>
            <p:pic>
              <p:nvPicPr>
                <p:cNvPr id="32" name="Shape 172"/>
                <p:cNvPicPr preferRelativeResize="0"/>
                <p:nvPr/>
              </p:nvPicPr>
              <p:blipFill rotWithShape="1">
                <a:blip r:embed="rId3" cstate="print">
                  <a:alphaModFix/>
                </a:blip>
                <a:srcRect/>
                <a:stretch/>
              </p:blipFill>
              <p:spPr>
                <a:xfrm>
                  <a:off x="5715000" y="2417105"/>
                  <a:ext cx="1936749" cy="762000"/>
                </a:xfrm>
                <a:prstGeom prst="rect">
                  <a:avLst/>
                </a:prstGeom>
                <a:noFill/>
                <a:ln>
                  <a:noFill/>
                </a:ln>
              </p:spPr>
            </p:pic>
            <p:sp>
              <p:nvSpPr>
                <p:cNvPr id="33" name="Shape 173"/>
                <p:cNvSpPr txBox="1"/>
                <p:nvPr/>
              </p:nvSpPr>
              <p:spPr>
                <a:xfrm>
                  <a:off x="4533901" y="1782374"/>
                  <a:ext cx="1526671" cy="477041"/>
                </a:xfrm>
                <a:prstGeom prst="rect">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a:solidFill>
                        <a:schemeClr val="lt1"/>
                      </a:solidFill>
                      <a:latin typeface="Calibri"/>
                      <a:ea typeface="Calibri"/>
                      <a:cs typeface="Calibri"/>
                      <a:sym typeface="Calibri"/>
                    </a:rPr>
                    <a:t>High-Sugar(HS) Diet</a:t>
                  </a:r>
                </a:p>
              </p:txBody>
            </p:sp>
            <p:sp>
              <p:nvSpPr>
                <p:cNvPr id="34" name="Shape 174"/>
                <p:cNvSpPr txBox="1"/>
                <p:nvPr/>
              </p:nvSpPr>
              <p:spPr>
                <a:xfrm>
                  <a:off x="6914498" y="1817994"/>
                  <a:ext cx="1445104" cy="272699"/>
                </a:xfrm>
                <a:prstGeom prst="rect">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smtClean="0">
                      <a:solidFill>
                        <a:schemeClr val="lt1"/>
                      </a:solidFill>
                      <a:latin typeface="Calibri"/>
                      <a:ea typeface="Calibri"/>
                      <a:cs typeface="Calibri"/>
                      <a:sym typeface="Calibri"/>
                    </a:rPr>
                    <a:t>Normal Diet</a:t>
                  </a:r>
                  <a:endParaRPr lang="en-US" sz="1800" b="0" i="0" u="none" strike="noStrike" cap="none" baseline="0" dirty="0">
                    <a:solidFill>
                      <a:schemeClr val="lt1"/>
                    </a:solidFill>
                    <a:latin typeface="Calibri"/>
                    <a:ea typeface="Calibri"/>
                    <a:cs typeface="Calibri"/>
                    <a:sym typeface="Calibri"/>
                  </a:endParaRPr>
                </a:p>
              </p:txBody>
            </p:sp>
            <p:grpSp>
              <p:nvGrpSpPr>
                <p:cNvPr id="5" name="Shape 175"/>
                <p:cNvGrpSpPr/>
                <p:nvPr/>
              </p:nvGrpSpPr>
              <p:grpSpPr>
                <a:xfrm>
                  <a:off x="5653060" y="3239999"/>
                  <a:ext cx="2532089" cy="762000"/>
                  <a:chOff x="5653060" y="3239999"/>
                  <a:chExt cx="2532089" cy="762000"/>
                </a:xfrm>
              </p:grpSpPr>
              <p:sp>
                <p:nvSpPr>
                  <p:cNvPr id="41" name="Shape 176"/>
                  <p:cNvSpPr/>
                  <p:nvPr/>
                </p:nvSpPr>
                <p:spPr>
                  <a:xfrm>
                    <a:off x="5653060" y="3560037"/>
                    <a:ext cx="458815" cy="274319"/>
                  </a:xfrm>
                  <a:prstGeom prst="rect">
                    <a:avLst/>
                  </a:prstGeom>
                  <a:solidFill>
                    <a:srgbClr val="538CD5"/>
                  </a:solidFill>
                  <a:ln w="9525" cap="flat">
                    <a:solidFill>
                      <a:srgbClr val="538CD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1" i="0" u="none" strike="noStrike" cap="none" baseline="0">
                        <a:solidFill>
                          <a:schemeClr val="dk1"/>
                        </a:solidFill>
                        <a:latin typeface="Calibri"/>
                        <a:ea typeface="Calibri"/>
                        <a:cs typeface="Calibri"/>
                        <a:sym typeface="Calibri"/>
                      </a:rPr>
                      <a:t>F1</a:t>
                    </a:r>
                  </a:p>
                </p:txBody>
              </p:sp>
              <p:grpSp>
                <p:nvGrpSpPr>
                  <p:cNvPr id="6" name="Shape 177"/>
                  <p:cNvGrpSpPr/>
                  <p:nvPr/>
                </p:nvGrpSpPr>
                <p:grpSpPr>
                  <a:xfrm>
                    <a:off x="6248400" y="3239999"/>
                    <a:ext cx="1936749" cy="762000"/>
                    <a:chOff x="6248400" y="3239999"/>
                    <a:chExt cx="1936749" cy="762000"/>
                  </a:xfrm>
                </p:grpSpPr>
                <p:pic>
                  <p:nvPicPr>
                    <p:cNvPr id="43" name="Shape 178"/>
                    <p:cNvPicPr preferRelativeResize="0"/>
                    <p:nvPr/>
                  </p:nvPicPr>
                  <p:blipFill rotWithShape="1">
                    <a:blip r:embed="rId3" cstate="print">
                      <a:alphaModFix/>
                    </a:blip>
                    <a:srcRect/>
                    <a:stretch/>
                  </p:blipFill>
                  <p:spPr>
                    <a:xfrm>
                      <a:off x="6248400" y="3239999"/>
                      <a:ext cx="1936749" cy="762000"/>
                    </a:xfrm>
                    <a:prstGeom prst="rect">
                      <a:avLst/>
                    </a:prstGeom>
                    <a:noFill/>
                    <a:ln>
                      <a:noFill/>
                    </a:ln>
                  </p:spPr>
                </p:pic>
                <p:sp>
                  <p:nvSpPr>
                    <p:cNvPr id="44" name="Shape 179"/>
                    <p:cNvSpPr/>
                    <p:nvPr/>
                  </p:nvSpPr>
                  <p:spPr>
                    <a:xfrm>
                      <a:off x="6951064" y="3285717"/>
                      <a:ext cx="458815" cy="27431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1" i="0" u="none" strike="noStrike" cap="none" baseline="0">
                        <a:solidFill>
                          <a:schemeClr val="dk1"/>
                        </a:solidFill>
                        <a:latin typeface="Calibri"/>
                        <a:ea typeface="Calibri"/>
                        <a:cs typeface="Calibri"/>
                        <a:sym typeface="Calibri"/>
                      </a:endParaRPr>
                    </a:p>
                  </p:txBody>
                </p:sp>
              </p:grpSp>
            </p:grpSp>
            <p:grpSp>
              <p:nvGrpSpPr>
                <p:cNvPr id="7" name="Shape 180"/>
                <p:cNvGrpSpPr/>
                <p:nvPr/>
              </p:nvGrpSpPr>
              <p:grpSpPr>
                <a:xfrm>
                  <a:off x="5707033" y="4154399"/>
                  <a:ext cx="2516217" cy="827779"/>
                  <a:chOff x="5707033" y="4154399"/>
                  <a:chExt cx="2516217" cy="827779"/>
                </a:xfrm>
              </p:grpSpPr>
              <p:grpSp>
                <p:nvGrpSpPr>
                  <p:cNvPr id="8" name="Shape 181"/>
                  <p:cNvGrpSpPr/>
                  <p:nvPr/>
                </p:nvGrpSpPr>
                <p:grpSpPr>
                  <a:xfrm>
                    <a:off x="6286501" y="4154399"/>
                    <a:ext cx="1936749" cy="827779"/>
                    <a:chOff x="6248400" y="3239999"/>
                    <a:chExt cx="1936749" cy="827779"/>
                  </a:xfrm>
                </p:grpSpPr>
                <p:pic>
                  <p:nvPicPr>
                    <p:cNvPr id="39" name="Shape 182"/>
                    <p:cNvPicPr preferRelativeResize="0"/>
                    <p:nvPr/>
                  </p:nvPicPr>
                  <p:blipFill rotWithShape="1">
                    <a:blip r:embed="rId3" cstate="print">
                      <a:alphaModFix/>
                    </a:blip>
                    <a:srcRect/>
                    <a:stretch/>
                  </p:blipFill>
                  <p:spPr>
                    <a:xfrm>
                      <a:off x="6248400" y="3239999"/>
                      <a:ext cx="1936749" cy="762000"/>
                    </a:xfrm>
                    <a:prstGeom prst="rect">
                      <a:avLst/>
                    </a:prstGeom>
                    <a:noFill/>
                    <a:ln>
                      <a:noFill/>
                    </a:ln>
                  </p:spPr>
                </p:pic>
                <p:sp>
                  <p:nvSpPr>
                    <p:cNvPr id="40" name="Shape 183"/>
                    <p:cNvSpPr/>
                    <p:nvPr/>
                  </p:nvSpPr>
                  <p:spPr>
                    <a:xfrm>
                      <a:off x="6948579" y="3351498"/>
                      <a:ext cx="527076" cy="71627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1" i="0" u="none" strike="noStrike" cap="none" baseline="0">
                        <a:solidFill>
                          <a:schemeClr val="dk1"/>
                        </a:solidFill>
                        <a:latin typeface="Calibri"/>
                        <a:ea typeface="Calibri"/>
                        <a:cs typeface="Calibri"/>
                        <a:sym typeface="Calibri"/>
                      </a:endParaRPr>
                    </a:p>
                  </p:txBody>
                </p:sp>
              </p:grpSp>
              <p:sp>
                <p:nvSpPr>
                  <p:cNvPr id="38" name="Shape 184"/>
                  <p:cNvSpPr/>
                  <p:nvPr/>
                </p:nvSpPr>
                <p:spPr>
                  <a:xfrm>
                    <a:off x="5707033" y="4423639"/>
                    <a:ext cx="458815" cy="274319"/>
                  </a:xfrm>
                  <a:prstGeom prst="rect">
                    <a:avLst/>
                  </a:prstGeom>
                  <a:solidFill>
                    <a:srgbClr val="538CD5"/>
                  </a:solidFill>
                  <a:ln w="9525" cap="flat">
                    <a:solidFill>
                      <a:srgbClr val="538CD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1" i="0" u="none" strike="noStrike" cap="none" baseline="0">
                        <a:solidFill>
                          <a:schemeClr val="dk1"/>
                        </a:solidFill>
                        <a:latin typeface="Calibri"/>
                        <a:ea typeface="Calibri"/>
                        <a:cs typeface="Calibri"/>
                        <a:sym typeface="Calibri"/>
                      </a:rPr>
                      <a:t>F2</a:t>
                    </a:r>
                  </a:p>
                </p:txBody>
              </p:sp>
            </p:grpSp>
          </p:grpSp>
          <p:sp>
            <p:nvSpPr>
              <p:cNvPr id="30" name="Shape 185"/>
              <p:cNvSpPr/>
              <p:nvPr/>
            </p:nvSpPr>
            <p:spPr>
              <a:xfrm>
                <a:off x="1627310" y="2648525"/>
                <a:ext cx="334054" cy="442958"/>
              </a:xfrm>
              <a:prstGeom prst="lightningBolt">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31" name="Shape 186"/>
              <p:cNvSpPr/>
              <p:nvPr/>
            </p:nvSpPr>
            <p:spPr>
              <a:xfrm flipH="1">
                <a:off x="3276597" y="2528841"/>
                <a:ext cx="388682" cy="442958"/>
              </a:xfrm>
              <a:prstGeom prst="lightningBolt">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grpSp>
        <p:cxnSp>
          <p:nvCxnSpPr>
            <p:cNvPr id="28" name="Shape 187"/>
            <p:cNvCxnSpPr/>
            <p:nvPr/>
          </p:nvCxnSpPr>
          <p:spPr>
            <a:xfrm>
              <a:off x="3393896" y="4604171"/>
              <a:ext cx="0" cy="1036525"/>
            </a:xfrm>
            <a:prstGeom prst="straightConnector1">
              <a:avLst/>
            </a:prstGeom>
            <a:noFill/>
            <a:ln w="50800" cap="flat">
              <a:solidFill>
                <a:schemeClr val="dk1"/>
              </a:solidFill>
              <a:prstDash val="solid"/>
              <a:round/>
              <a:headEnd type="none" w="med" len="med"/>
              <a:tailEnd type="stealth" w="lg" len="lg"/>
            </a:ln>
          </p:spPr>
        </p:cxnSp>
      </p:grpSp>
      <p:sp>
        <p:nvSpPr>
          <p:cNvPr id="9" name="Rectangle 8"/>
          <p:cNvSpPr/>
          <p:nvPr/>
        </p:nvSpPr>
        <p:spPr>
          <a:xfrm>
            <a:off x="5791200" y="3455863"/>
            <a:ext cx="3352800" cy="2442936"/>
          </a:xfrm>
          <a:prstGeom prst="rect">
            <a:avLst/>
          </a:prstGeom>
          <a:solidFill>
            <a:schemeClr val="accent2">
              <a:alpha val="2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06212398"/>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97439" y="3200400"/>
            <a:ext cx="9046561" cy="140038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4343400" y="2098134"/>
            <a:ext cx="533400" cy="400110"/>
          </a:xfrm>
          <a:prstGeom prst="rect">
            <a:avLst/>
          </a:prstGeom>
          <a:noFill/>
        </p:spPr>
        <p:txBody>
          <a:bodyPr wrap="square" rtlCol="0">
            <a:spAutoFit/>
          </a:bodyPr>
          <a:lstStyle/>
          <a:p>
            <a:r>
              <a:rPr lang="en-US" sz="2000" b="1" dirty="0" smtClean="0"/>
              <a:t>F0</a:t>
            </a:r>
            <a:endParaRPr lang="en-US" sz="2000" b="1" dirty="0"/>
          </a:p>
        </p:txBody>
      </p:sp>
      <p:sp>
        <p:nvSpPr>
          <p:cNvPr id="82" name="TextBox 81"/>
          <p:cNvSpPr txBox="1"/>
          <p:nvPr/>
        </p:nvSpPr>
        <p:spPr>
          <a:xfrm>
            <a:off x="4343400" y="3784714"/>
            <a:ext cx="533400" cy="400110"/>
          </a:xfrm>
          <a:prstGeom prst="rect">
            <a:avLst/>
          </a:prstGeom>
          <a:noFill/>
        </p:spPr>
        <p:txBody>
          <a:bodyPr wrap="square" rtlCol="0">
            <a:spAutoFit/>
          </a:bodyPr>
          <a:lstStyle/>
          <a:p>
            <a:r>
              <a:rPr lang="en-US" sz="2000" b="1" dirty="0" smtClean="0"/>
              <a:t>F1</a:t>
            </a:r>
            <a:endParaRPr lang="en-US" sz="2000" b="1" dirty="0"/>
          </a:p>
        </p:txBody>
      </p:sp>
      <p:sp>
        <p:nvSpPr>
          <p:cNvPr id="121" name="Shape 188"/>
          <p:cNvSpPr txBox="1"/>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800" b="1" dirty="0" smtClean="0">
                <a:solidFill>
                  <a:schemeClr val="dk1"/>
                </a:solidFill>
                <a:latin typeface="Calibri"/>
                <a:ea typeface="Calibri"/>
                <a:cs typeface="Calibri"/>
                <a:sym typeface="Calibri"/>
              </a:rPr>
              <a:t>Experimental Design: F1 generation</a:t>
            </a:r>
            <a:endParaRPr lang="en-US" sz="2800" b="1" i="0" u="none" strike="noStrike" cap="none" baseline="0" dirty="0">
              <a:solidFill>
                <a:schemeClr val="dk1"/>
              </a:solidFill>
              <a:latin typeface="Calibri"/>
              <a:ea typeface="Calibri"/>
              <a:cs typeface="Calibri"/>
              <a:sym typeface="Calibri"/>
            </a:endParaRPr>
          </a:p>
        </p:txBody>
      </p:sp>
      <p:pic>
        <p:nvPicPr>
          <p:cNvPr id="64" name="Picture 2"/>
          <p:cNvPicPr>
            <a:picLocks noChangeAspect="1" noChangeArrowheads="1"/>
          </p:cNvPicPr>
          <p:nvPr/>
        </p:nvPicPr>
        <p:blipFill>
          <a:blip r:embed="rId3" cstate="print"/>
          <a:srcRect l="85327" t="17549" b="60167"/>
          <a:stretch>
            <a:fillRect/>
          </a:stretch>
        </p:blipFill>
        <p:spPr bwMode="auto">
          <a:xfrm>
            <a:off x="5548699" y="5511659"/>
            <a:ext cx="1252151" cy="812942"/>
          </a:xfrm>
          <a:prstGeom prst="rect">
            <a:avLst/>
          </a:prstGeom>
          <a:noFill/>
          <a:ln w="9525">
            <a:noFill/>
            <a:miter lim="800000"/>
            <a:headEnd/>
            <a:tailEnd/>
          </a:ln>
          <a:effectLst/>
        </p:spPr>
      </p:pic>
      <p:cxnSp>
        <p:nvCxnSpPr>
          <p:cNvPr id="5" name="Straight Arrow Connector 4"/>
          <p:cNvCxnSpPr>
            <a:stCxn id="2" idx="2"/>
          </p:cNvCxnSpPr>
          <p:nvPr/>
        </p:nvCxnSpPr>
        <p:spPr>
          <a:xfrm flipH="1">
            <a:off x="4620719" y="4600783"/>
            <a:ext cx="1" cy="6060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 name="Elbow Connector 6"/>
          <p:cNvCxnSpPr/>
          <p:nvPr/>
        </p:nvCxnSpPr>
        <p:spPr>
          <a:xfrm rot="16200000" flipH="1">
            <a:off x="4613946" y="3953405"/>
            <a:ext cx="25258" cy="3091249"/>
          </a:xfrm>
          <a:prstGeom prst="bentConnector3">
            <a:avLst>
              <a:gd name="adj1" fmla="val -1093614"/>
            </a:avLst>
          </a:prstGeom>
          <a:ln>
            <a:headEnd type="arrow"/>
            <a:tailEnd type="arrow"/>
          </a:ln>
        </p:spPr>
        <p:style>
          <a:lnRef idx="2">
            <a:schemeClr val="dk1"/>
          </a:lnRef>
          <a:fillRef idx="0">
            <a:schemeClr val="dk1"/>
          </a:fillRef>
          <a:effectRef idx="1">
            <a:schemeClr val="dk1"/>
          </a:effectRef>
          <a:fontRef idx="minor">
            <a:schemeClr val="tx1"/>
          </a:fontRef>
        </p:style>
      </p:cxnSp>
      <p:grpSp>
        <p:nvGrpSpPr>
          <p:cNvPr id="10" name="Group 9"/>
          <p:cNvGrpSpPr/>
          <p:nvPr/>
        </p:nvGrpSpPr>
        <p:grpSpPr>
          <a:xfrm>
            <a:off x="2397725" y="5565985"/>
            <a:ext cx="1371600" cy="849243"/>
            <a:chOff x="2438400" y="5486400"/>
            <a:chExt cx="1371600" cy="849243"/>
          </a:xfrm>
        </p:grpSpPr>
        <p:pic>
          <p:nvPicPr>
            <p:cNvPr id="65" name="Picture 2"/>
            <p:cNvPicPr>
              <a:picLocks noChangeAspect="1" noChangeArrowheads="1"/>
            </p:cNvPicPr>
            <p:nvPr/>
          </p:nvPicPr>
          <p:blipFill>
            <a:blip r:embed="rId3" cstate="print"/>
            <a:srcRect l="85327" t="17549" b="60167"/>
            <a:stretch>
              <a:fillRect/>
            </a:stretch>
          </p:blipFill>
          <p:spPr bwMode="auto">
            <a:xfrm>
              <a:off x="2514600" y="5486400"/>
              <a:ext cx="1252151" cy="812942"/>
            </a:xfrm>
            <a:prstGeom prst="rect">
              <a:avLst/>
            </a:prstGeom>
            <a:noFill/>
            <a:ln w="9525">
              <a:noFill/>
              <a:miter lim="800000"/>
              <a:headEnd/>
              <a:tailEnd/>
            </a:ln>
            <a:effectLst/>
          </p:spPr>
        </p:pic>
        <p:sp>
          <p:nvSpPr>
            <p:cNvPr id="9" name="TextBox 8"/>
            <p:cNvSpPr txBox="1"/>
            <p:nvPr/>
          </p:nvSpPr>
          <p:spPr>
            <a:xfrm>
              <a:off x="2438400" y="5981700"/>
              <a:ext cx="1371600" cy="353943"/>
            </a:xfrm>
            <a:prstGeom prst="rect">
              <a:avLst/>
            </a:prstGeom>
            <a:solidFill>
              <a:schemeClr val="bg1"/>
            </a:solidFill>
          </p:spPr>
          <p:txBody>
            <a:bodyPr wrap="square" rtlCol="0">
              <a:spAutoFit/>
            </a:bodyPr>
            <a:lstStyle/>
            <a:p>
              <a:r>
                <a:rPr lang="en-IN" sz="1700" b="1" dirty="0" smtClean="0"/>
                <a:t>Triglycerides</a:t>
              </a:r>
              <a:endParaRPr lang="en-US" sz="1700" b="1" dirty="0"/>
            </a:p>
          </p:txBody>
        </p:sp>
      </p:grpSp>
      <p:grpSp>
        <p:nvGrpSpPr>
          <p:cNvPr id="17" name="Group 16"/>
          <p:cNvGrpSpPr/>
          <p:nvPr/>
        </p:nvGrpSpPr>
        <p:grpSpPr>
          <a:xfrm>
            <a:off x="97439" y="1488534"/>
            <a:ext cx="4245961" cy="2930733"/>
            <a:chOff x="97439" y="1488534"/>
            <a:chExt cx="4245961" cy="2930733"/>
          </a:xfrm>
        </p:grpSpPr>
        <p:grpSp>
          <p:nvGrpSpPr>
            <p:cNvPr id="84" name="Group 83"/>
            <p:cNvGrpSpPr/>
            <p:nvPr/>
          </p:nvGrpSpPr>
          <p:grpSpPr>
            <a:xfrm rot="2559138" flipV="1">
              <a:off x="2260304" y="2160747"/>
              <a:ext cx="304800" cy="304800"/>
              <a:chOff x="1981200" y="990600"/>
              <a:chExt cx="609600" cy="609600"/>
            </a:xfrm>
          </p:grpSpPr>
          <p:cxnSp>
            <p:nvCxnSpPr>
              <p:cNvPr id="85" name="Straight Connector 84"/>
              <p:cNvCxnSpPr/>
              <p:nvPr/>
            </p:nvCxnSpPr>
            <p:spPr>
              <a:xfrm>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p:cNvCxnSpPr/>
              <p:nvPr/>
            </p:nvCxnSpPr>
            <p:spPr>
              <a:xfrm rot="16200000">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grpSp>
        <p:cxnSp>
          <p:nvCxnSpPr>
            <p:cNvPr id="87" name="Straight Arrow Connector 86"/>
            <p:cNvCxnSpPr/>
            <p:nvPr/>
          </p:nvCxnSpPr>
          <p:spPr>
            <a:xfrm>
              <a:off x="2397825" y="2479134"/>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88" name="Picture 4" descr="C:\Users\Manoj\Desktop\drosoimage\450px-Biology_Illustration_Animals_Insects_Drosophila_melanogaster.svg.png"/>
            <p:cNvPicPr>
              <a:picLocks noChangeAspect="1" noChangeArrowheads="1"/>
            </p:cNvPicPr>
            <p:nvPr/>
          </p:nvPicPr>
          <p:blipFill>
            <a:blip r:embed="rId4" cstate="print">
              <a:duotone>
                <a:prstClr val="black"/>
                <a:schemeClr val="accent2">
                  <a:tint val="45000"/>
                  <a:satMod val="400000"/>
                </a:schemeClr>
              </a:duotone>
            </a:blip>
            <a:srcRect l="49553"/>
            <a:stretch>
              <a:fillRect/>
            </a:stretch>
          </p:blipFill>
          <p:spPr bwMode="auto">
            <a:xfrm>
              <a:off x="2752425" y="1986309"/>
              <a:ext cx="905175" cy="797464"/>
            </a:xfrm>
            <a:prstGeom prst="rect">
              <a:avLst/>
            </a:prstGeom>
            <a:noFill/>
          </p:spPr>
        </p:pic>
        <p:pic>
          <p:nvPicPr>
            <p:cNvPr id="89" name="Picture 4" descr="C:\Users\Manoj\Desktop\drosoimage\450px-Biology_Illustration_Animals_Insects_Drosophila_melanogaster.svg.png"/>
            <p:cNvPicPr>
              <a:picLocks noChangeAspect="1" noChangeArrowheads="1"/>
            </p:cNvPicPr>
            <p:nvPr/>
          </p:nvPicPr>
          <p:blipFill>
            <a:blip r:embed="rId4" cstate="print"/>
            <a:srcRect r="50222"/>
            <a:stretch>
              <a:fillRect/>
            </a:stretch>
          </p:blipFill>
          <p:spPr bwMode="auto">
            <a:xfrm>
              <a:off x="1088039" y="1986309"/>
              <a:ext cx="893161" cy="797466"/>
            </a:xfrm>
            <a:prstGeom prst="rect">
              <a:avLst/>
            </a:prstGeom>
            <a:noFill/>
          </p:spPr>
        </p:pic>
        <p:pic>
          <p:nvPicPr>
            <p:cNvPr id="90" name="Picture 4" descr="C:\Users\Manoj\Desktop\drosoimage\450px-Biology_Illustration_Animals_Insects_Drosophila_melanogaster.svg.png"/>
            <p:cNvPicPr>
              <a:picLocks noChangeAspect="1" noChangeArrowheads="1"/>
            </p:cNvPicPr>
            <p:nvPr/>
          </p:nvPicPr>
          <p:blipFill>
            <a:blip r:embed="rId4" cstate="print">
              <a:duotone>
                <a:prstClr val="black"/>
                <a:schemeClr val="accent2">
                  <a:tint val="45000"/>
                  <a:satMod val="400000"/>
                </a:schemeClr>
              </a:duotone>
            </a:blip>
            <a:srcRect r="50222"/>
            <a:stretch>
              <a:fillRect/>
            </a:stretch>
          </p:blipFill>
          <p:spPr bwMode="auto">
            <a:xfrm>
              <a:off x="2438400" y="3621801"/>
              <a:ext cx="893161" cy="797466"/>
            </a:xfrm>
            <a:prstGeom prst="rect">
              <a:avLst/>
            </a:prstGeom>
            <a:noFill/>
          </p:spPr>
        </p:pic>
        <p:pic>
          <p:nvPicPr>
            <p:cNvPr id="91" name="Picture 4" descr="C:\Users\Manoj\Desktop\drosoimage\450px-Biology_Illustration_Animals_Insects_Drosophila_melanogaster.svg.png"/>
            <p:cNvPicPr>
              <a:picLocks noChangeAspect="1" noChangeArrowheads="1"/>
            </p:cNvPicPr>
            <p:nvPr/>
          </p:nvPicPr>
          <p:blipFill>
            <a:blip r:embed="rId4" cstate="print"/>
            <a:srcRect r="50222"/>
            <a:stretch>
              <a:fillRect/>
            </a:stretch>
          </p:blipFill>
          <p:spPr bwMode="auto">
            <a:xfrm>
              <a:off x="97439" y="3621801"/>
              <a:ext cx="893161" cy="797466"/>
            </a:xfrm>
            <a:prstGeom prst="rect">
              <a:avLst/>
            </a:prstGeom>
            <a:noFill/>
          </p:spPr>
        </p:pic>
        <p:pic>
          <p:nvPicPr>
            <p:cNvPr id="92" name="Picture 4" descr="C:\Users\Manoj\Desktop\drosoimage\450px-Biology_Illustration_Animals_Insects_Drosophila_melanogaster.svg.png"/>
            <p:cNvPicPr>
              <a:picLocks noChangeAspect="1" noChangeArrowheads="1"/>
            </p:cNvPicPr>
            <p:nvPr/>
          </p:nvPicPr>
          <p:blipFill>
            <a:blip r:embed="rId4" cstate="print"/>
            <a:srcRect l="49553"/>
            <a:stretch>
              <a:fillRect/>
            </a:stretch>
          </p:blipFill>
          <p:spPr bwMode="auto">
            <a:xfrm>
              <a:off x="1380825" y="3621801"/>
              <a:ext cx="905175" cy="797464"/>
            </a:xfrm>
            <a:prstGeom prst="rect">
              <a:avLst/>
            </a:prstGeom>
            <a:noFill/>
          </p:spPr>
        </p:pic>
        <p:pic>
          <p:nvPicPr>
            <p:cNvPr id="93" name="Picture 4" descr="C:\Users\Manoj\Desktop\drosoimage\450px-Biology_Illustration_Animals_Insects_Drosophila_melanogaster.svg.png"/>
            <p:cNvPicPr>
              <a:picLocks noChangeAspect="1" noChangeArrowheads="1"/>
            </p:cNvPicPr>
            <p:nvPr/>
          </p:nvPicPr>
          <p:blipFill>
            <a:blip r:embed="rId4" cstate="print">
              <a:duotone>
                <a:prstClr val="black"/>
                <a:schemeClr val="accent2">
                  <a:tint val="45000"/>
                  <a:satMod val="400000"/>
                </a:schemeClr>
              </a:duotone>
            </a:blip>
            <a:srcRect l="49553"/>
            <a:stretch>
              <a:fillRect/>
            </a:stretch>
          </p:blipFill>
          <p:spPr bwMode="auto">
            <a:xfrm>
              <a:off x="3438225" y="3621801"/>
              <a:ext cx="905175" cy="797464"/>
            </a:xfrm>
            <a:prstGeom prst="rect">
              <a:avLst/>
            </a:prstGeom>
            <a:noFill/>
          </p:spPr>
        </p:pic>
        <p:sp>
          <p:nvSpPr>
            <p:cNvPr id="105" name="TextBox 104"/>
            <p:cNvSpPr txBox="1"/>
            <p:nvPr/>
          </p:nvSpPr>
          <p:spPr>
            <a:xfrm>
              <a:off x="533400" y="3164934"/>
              <a:ext cx="1371600" cy="369332"/>
            </a:xfrm>
            <a:prstGeom prst="rect">
              <a:avLst/>
            </a:prstGeom>
            <a:noFill/>
          </p:spPr>
          <p:txBody>
            <a:bodyPr wrap="square" rtlCol="0">
              <a:spAutoFit/>
            </a:bodyPr>
            <a:lstStyle/>
            <a:p>
              <a:pPr algn="ctr"/>
              <a:r>
                <a:rPr lang="en-US" b="1" dirty="0" smtClean="0">
                  <a:solidFill>
                    <a:schemeClr val="tx2"/>
                  </a:solidFill>
                </a:rPr>
                <a:t>Normal Diet</a:t>
              </a:r>
              <a:endParaRPr lang="en-US" b="1" dirty="0">
                <a:solidFill>
                  <a:schemeClr val="tx2"/>
                </a:solidFill>
              </a:endParaRPr>
            </a:p>
          </p:txBody>
        </p:sp>
        <p:sp>
          <p:nvSpPr>
            <p:cNvPr id="106" name="TextBox 105"/>
            <p:cNvSpPr txBox="1"/>
            <p:nvPr/>
          </p:nvSpPr>
          <p:spPr>
            <a:xfrm>
              <a:off x="2819400" y="3164934"/>
              <a:ext cx="1371600" cy="369332"/>
            </a:xfrm>
            <a:prstGeom prst="rect">
              <a:avLst/>
            </a:prstGeom>
            <a:noFill/>
          </p:spPr>
          <p:txBody>
            <a:bodyPr wrap="square" rtlCol="0">
              <a:spAutoFit/>
            </a:bodyPr>
            <a:lstStyle/>
            <a:p>
              <a:pPr algn="ctr"/>
              <a:r>
                <a:rPr lang="en-US" b="1" dirty="0" smtClean="0">
                  <a:solidFill>
                    <a:srgbClr val="C00000"/>
                  </a:solidFill>
                </a:rPr>
                <a:t>HS Diet</a:t>
              </a:r>
              <a:endParaRPr lang="en-US" b="1" dirty="0">
                <a:solidFill>
                  <a:srgbClr val="C00000"/>
                </a:solidFill>
              </a:endParaRPr>
            </a:p>
          </p:txBody>
        </p:sp>
        <p:sp>
          <p:nvSpPr>
            <p:cNvPr id="107" name="TextBox 106"/>
            <p:cNvSpPr txBox="1"/>
            <p:nvPr/>
          </p:nvSpPr>
          <p:spPr>
            <a:xfrm>
              <a:off x="990600" y="1488534"/>
              <a:ext cx="1371600" cy="369332"/>
            </a:xfrm>
            <a:prstGeom prst="rect">
              <a:avLst/>
            </a:prstGeom>
            <a:noFill/>
          </p:spPr>
          <p:txBody>
            <a:bodyPr wrap="square" rtlCol="0">
              <a:spAutoFit/>
            </a:bodyPr>
            <a:lstStyle/>
            <a:p>
              <a:pPr algn="ctr"/>
              <a:r>
                <a:rPr lang="en-US" b="1" dirty="0" smtClean="0">
                  <a:solidFill>
                    <a:schemeClr val="tx2"/>
                  </a:solidFill>
                </a:rPr>
                <a:t>Normal Diet</a:t>
              </a:r>
              <a:endParaRPr lang="en-US" b="1" dirty="0">
                <a:solidFill>
                  <a:schemeClr val="tx2"/>
                </a:solidFill>
              </a:endParaRPr>
            </a:p>
          </p:txBody>
        </p:sp>
        <p:sp>
          <p:nvSpPr>
            <p:cNvPr id="108" name="TextBox 107"/>
            <p:cNvSpPr txBox="1"/>
            <p:nvPr/>
          </p:nvSpPr>
          <p:spPr>
            <a:xfrm>
              <a:off x="2438400" y="1488534"/>
              <a:ext cx="1371600" cy="369332"/>
            </a:xfrm>
            <a:prstGeom prst="rect">
              <a:avLst/>
            </a:prstGeom>
            <a:noFill/>
          </p:spPr>
          <p:txBody>
            <a:bodyPr wrap="square" rtlCol="0">
              <a:spAutoFit/>
            </a:bodyPr>
            <a:lstStyle/>
            <a:p>
              <a:pPr algn="ctr"/>
              <a:r>
                <a:rPr lang="en-US" b="1" dirty="0" smtClean="0">
                  <a:solidFill>
                    <a:srgbClr val="C00000"/>
                  </a:solidFill>
                </a:rPr>
                <a:t>HS Diet</a:t>
              </a:r>
              <a:endParaRPr lang="en-US" b="1" dirty="0">
                <a:solidFill>
                  <a:srgbClr val="C00000"/>
                </a:solidFill>
              </a:endParaRPr>
            </a:p>
          </p:txBody>
        </p:sp>
        <p:cxnSp>
          <p:nvCxnSpPr>
            <p:cNvPr id="112" name="Elbow Connector 111"/>
            <p:cNvCxnSpPr>
              <a:stCxn id="105" idx="0"/>
              <a:endCxn id="106" idx="0"/>
            </p:cNvCxnSpPr>
            <p:nvPr/>
          </p:nvCxnSpPr>
          <p:spPr>
            <a:xfrm rot="5400000" flipH="1" flipV="1">
              <a:off x="2362200" y="2021934"/>
              <a:ext cx="12700" cy="2286000"/>
            </a:xfrm>
            <a:prstGeom prst="bentConnector3">
              <a:avLst>
                <a:gd name="adj1" fmla="val 1612993"/>
              </a:avLst>
            </a:prstGeom>
          </p:spPr>
          <p:style>
            <a:lnRef idx="2">
              <a:schemeClr val="dk1"/>
            </a:lnRef>
            <a:fillRef idx="0">
              <a:schemeClr val="dk1"/>
            </a:fillRef>
            <a:effectRef idx="1">
              <a:schemeClr val="dk1"/>
            </a:effectRef>
            <a:fontRef idx="minor">
              <a:schemeClr val="tx1"/>
            </a:fontRef>
          </p:style>
        </p:cxnSp>
      </p:grpSp>
      <p:sp>
        <p:nvSpPr>
          <p:cNvPr id="16" name="TextBox 15"/>
          <p:cNvSpPr txBox="1"/>
          <p:nvPr/>
        </p:nvSpPr>
        <p:spPr>
          <a:xfrm>
            <a:off x="1271094" y="990600"/>
            <a:ext cx="1898650" cy="400110"/>
          </a:xfrm>
          <a:prstGeom prst="rect">
            <a:avLst/>
          </a:prstGeom>
          <a:noFill/>
        </p:spPr>
        <p:txBody>
          <a:bodyPr wrap="square" rtlCol="0">
            <a:spAutoFit/>
          </a:bodyPr>
          <a:lstStyle/>
          <a:p>
            <a:pPr algn="ctr"/>
            <a:r>
              <a:rPr lang="en-IN" sz="2000" b="1" dirty="0" smtClean="0"/>
              <a:t>Treatment</a:t>
            </a:r>
            <a:endParaRPr lang="en-US" b="1" dirty="0"/>
          </a:p>
        </p:txBody>
      </p:sp>
      <p:grpSp>
        <p:nvGrpSpPr>
          <p:cNvPr id="19" name="Group 18"/>
          <p:cNvGrpSpPr/>
          <p:nvPr/>
        </p:nvGrpSpPr>
        <p:grpSpPr>
          <a:xfrm>
            <a:off x="4898039" y="1488867"/>
            <a:ext cx="4245961" cy="2930733"/>
            <a:chOff x="4898039" y="1488867"/>
            <a:chExt cx="4245961" cy="2930733"/>
          </a:xfrm>
        </p:grpSpPr>
        <p:grpSp>
          <p:nvGrpSpPr>
            <p:cNvPr id="51" name="Group 50"/>
            <p:cNvGrpSpPr/>
            <p:nvPr/>
          </p:nvGrpSpPr>
          <p:grpSpPr>
            <a:xfrm rot="2559138" flipV="1">
              <a:off x="7060904" y="2161080"/>
              <a:ext cx="304800" cy="304800"/>
              <a:chOff x="1981200" y="990600"/>
              <a:chExt cx="609600" cy="609600"/>
            </a:xfrm>
          </p:grpSpPr>
          <p:cxnSp>
            <p:nvCxnSpPr>
              <p:cNvPr id="52" name="Straight Connector 51"/>
              <p:cNvCxnSpPr/>
              <p:nvPr/>
            </p:nvCxnSpPr>
            <p:spPr>
              <a:xfrm>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p:cNvCxnSpPr/>
              <p:nvPr/>
            </p:nvCxnSpPr>
            <p:spPr>
              <a:xfrm rot="16200000">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grpSp>
        <p:cxnSp>
          <p:nvCxnSpPr>
            <p:cNvPr id="54" name="Straight Arrow Connector 53"/>
            <p:cNvCxnSpPr/>
            <p:nvPr/>
          </p:nvCxnSpPr>
          <p:spPr>
            <a:xfrm>
              <a:off x="7198425" y="2479467"/>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55" name="Picture 4" descr="C:\Users\Manoj\Desktop\drosoimage\450px-Biology_Illustration_Animals_Insects_Drosophila_melanogaster.svg.png"/>
            <p:cNvPicPr>
              <a:picLocks noChangeAspect="1" noChangeArrowheads="1"/>
            </p:cNvPicPr>
            <p:nvPr/>
          </p:nvPicPr>
          <p:blipFill>
            <a:blip r:embed="rId4" cstate="print"/>
            <a:srcRect l="49553"/>
            <a:stretch>
              <a:fillRect/>
            </a:stretch>
          </p:blipFill>
          <p:spPr bwMode="auto">
            <a:xfrm>
              <a:off x="7553025" y="1986642"/>
              <a:ext cx="905175" cy="797464"/>
            </a:xfrm>
            <a:prstGeom prst="rect">
              <a:avLst/>
            </a:prstGeom>
            <a:noFill/>
            <a:ln>
              <a:noFill/>
            </a:ln>
          </p:spPr>
        </p:pic>
        <p:pic>
          <p:nvPicPr>
            <p:cNvPr id="56" name="Picture 4" descr="C:\Users\Manoj\Desktop\drosoimage\450px-Biology_Illustration_Animals_Insects_Drosophila_melanogaster.svg.png"/>
            <p:cNvPicPr>
              <a:picLocks noChangeAspect="1" noChangeArrowheads="1"/>
            </p:cNvPicPr>
            <p:nvPr/>
          </p:nvPicPr>
          <p:blipFill>
            <a:blip r:embed="rId4" cstate="print"/>
            <a:srcRect r="50222"/>
            <a:stretch>
              <a:fillRect/>
            </a:stretch>
          </p:blipFill>
          <p:spPr bwMode="auto">
            <a:xfrm>
              <a:off x="5888639" y="1986642"/>
              <a:ext cx="893161" cy="797466"/>
            </a:xfrm>
            <a:prstGeom prst="rect">
              <a:avLst/>
            </a:prstGeom>
            <a:noFill/>
          </p:spPr>
        </p:pic>
        <p:pic>
          <p:nvPicPr>
            <p:cNvPr id="57" name="Picture 4" descr="C:\Users\Manoj\Desktop\drosoimage\450px-Biology_Illustration_Animals_Insects_Drosophila_melanogaster.svg.png"/>
            <p:cNvPicPr>
              <a:picLocks noChangeAspect="1" noChangeArrowheads="1"/>
            </p:cNvPicPr>
            <p:nvPr/>
          </p:nvPicPr>
          <p:blipFill>
            <a:blip r:embed="rId4" cstate="print">
              <a:duotone>
                <a:prstClr val="black"/>
                <a:schemeClr val="accent2">
                  <a:tint val="45000"/>
                  <a:satMod val="400000"/>
                </a:schemeClr>
              </a:duotone>
            </a:blip>
            <a:srcRect r="50222"/>
            <a:stretch>
              <a:fillRect/>
            </a:stretch>
          </p:blipFill>
          <p:spPr bwMode="auto">
            <a:xfrm>
              <a:off x="7239000" y="3622134"/>
              <a:ext cx="893161" cy="797466"/>
            </a:xfrm>
            <a:prstGeom prst="rect">
              <a:avLst/>
            </a:prstGeom>
            <a:noFill/>
          </p:spPr>
        </p:pic>
        <p:pic>
          <p:nvPicPr>
            <p:cNvPr id="58" name="Picture 4" descr="C:\Users\Manoj\Desktop\drosoimage\450px-Biology_Illustration_Animals_Insects_Drosophila_melanogaster.svg.png"/>
            <p:cNvPicPr>
              <a:picLocks noChangeAspect="1" noChangeArrowheads="1"/>
            </p:cNvPicPr>
            <p:nvPr/>
          </p:nvPicPr>
          <p:blipFill>
            <a:blip r:embed="rId4" cstate="print"/>
            <a:srcRect r="50222"/>
            <a:stretch>
              <a:fillRect/>
            </a:stretch>
          </p:blipFill>
          <p:spPr bwMode="auto">
            <a:xfrm>
              <a:off x="4898039" y="3622134"/>
              <a:ext cx="893161" cy="797466"/>
            </a:xfrm>
            <a:prstGeom prst="rect">
              <a:avLst/>
            </a:prstGeom>
            <a:noFill/>
          </p:spPr>
        </p:pic>
        <p:pic>
          <p:nvPicPr>
            <p:cNvPr id="59" name="Picture 4" descr="C:\Users\Manoj\Desktop\drosoimage\450px-Biology_Illustration_Animals_Insects_Drosophila_melanogaster.svg.png"/>
            <p:cNvPicPr>
              <a:picLocks noChangeAspect="1" noChangeArrowheads="1"/>
            </p:cNvPicPr>
            <p:nvPr/>
          </p:nvPicPr>
          <p:blipFill>
            <a:blip r:embed="rId4" cstate="print"/>
            <a:srcRect l="49553"/>
            <a:stretch>
              <a:fillRect/>
            </a:stretch>
          </p:blipFill>
          <p:spPr bwMode="auto">
            <a:xfrm>
              <a:off x="6181425" y="3622134"/>
              <a:ext cx="905175" cy="797464"/>
            </a:xfrm>
            <a:prstGeom prst="rect">
              <a:avLst/>
            </a:prstGeom>
            <a:noFill/>
          </p:spPr>
        </p:pic>
        <p:pic>
          <p:nvPicPr>
            <p:cNvPr id="60" name="Picture 4" descr="C:\Users\Manoj\Desktop\drosoimage\450px-Biology_Illustration_Animals_Insects_Drosophila_melanogaster.svg.png"/>
            <p:cNvPicPr>
              <a:picLocks noChangeAspect="1" noChangeArrowheads="1"/>
            </p:cNvPicPr>
            <p:nvPr/>
          </p:nvPicPr>
          <p:blipFill>
            <a:blip r:embed="rId4" cstate="print">
              <a:duotone>
                <a:prstClr val="black"/>
                <a:schemeClr val="accent2">
                  <a:tint val="45000"/>
                  <a:satMod val="400000"/>
                </a:schemeClr>
              </a:duotone>
            </a:blip>
            <a:srcRect l="49553"/>
            <a:stretch>
              <a:fillRect/>
            </a:stretch>
          </p:blipFill>
          <p:spPr bwMode="auto">
            <a:xfrm>
              <a:off x="8238825" y="3622134"/>
              <a:ext cx="905175" cy="797464"/>
            </a:xfrm>
            <a:prstGeom prst="rect">
              <a:avLst/>
            </a:prstGeom>
            <a:noFill/>
          </p:spPr>
        </p:pic>
        <p:sp>
          <p:nvSpPr>
            <p:cNvPr id="114" name="TextBox 113"/>
            <p:cNvSpPr txBox="1"/>
            <p:nvPr/>
          </p:nvSpPr>
          <p:spPr>
            <a:xfrm>
              <a:off x="5334000" y="3165267"/>
              <a:ext cx="1371600" cy="369332"/>
            </a:xfrm>
            <a:prstGeom prst="rect">
              <a:avLst/>
            </a:prstGeom>
            <a:noFill/>
          </p:spPr>
          <p:txBody>
            <a:bodyPr wrap="square" rtlCol="0">
              <a:spAutoFit/>
            </a:bodyPr>
            <a:lstStyle/>
            <a:p>
              <a:pPr algn="ctr"/>
              <a:r>
                <a:rPr lang="en-US" b="1" dirty="0" smtClean="0">
                  <a:solidFill>
                    <a:schemeClr val="tx2"/>
                  </a:solidFill>
                </a:rPr>
                <a:t>Normal Diet</a:t>
              </a:r>
              <a:endParaRPr lang="en-US" b="1" dirty="0">
                <a:solidFill>
                  <a:schemeClr val="tx2"/>
                </a:solidFill>
              </a:endParaRPr>
            </a:p>
          </p:txBody>
        </p:sp>
        <p:sp>
          <p:nvSpPr>
            <p:cNvPr id="115" name="TextBox 114"/>
            <p:cNvSpPr txBox="1"/>
            <p:nvPr/>
          </p:nvSpPr>
          <p:spPr>
            <a:xfrm>
              <a:off x="7620000" y="3165267"/>
              <a:ext cx="1371600" cy="369332"/>
            </a:xfrm>
            <a:prstGeom prst="rect">
              <a:avLst/>
            </a:prstGeom>
            <a:noFill/>
          </p:spPr>
          <p:txBody>
            <a:bodyPr wrap="square" rtlCol="0">
              <a:spAutoFit/>
            </a:bodyPr>
            <a:lstStyle/>
            <a:p>
              <a:pPr algn="ctr"/>
              <a:r>
                <a:rPr lang="en-US" b="1" dirty="0" smtClean="0">
                  <a:solidFill>
                    <a:srgbClr val="C00000"/>
                  </a:solidFill>
                </a:rPr>
                <a:t>HS Diet</a:t>
              </a:r>
              <a:endParaRPr lang="en-US" b="1" dirty="0">
                <a:solidFill>
                  <a:srgbClr val="C00000"/>
                </a:solidFill>
              </a:endParaRPr>
            </a:p>
          </p:txBody>
        </p:sp>
        <p:sp>
          <p:nvSpPr>
            <p:cNvPr id="116" name="TextBox 115"/>
            <p:cNvSpPr txBox="1"/>
            <p:nvPr/>
          </p:nvSpPr>
          <p:spPr>
            <a:xfrm>
              <a:off x="5791200" y="1488867"/>
              <a:ext cx="1371600" cy="369332"/>
            </a:xfrm>
            <a:prstGeom prst="rect">
              <a:avLst/>
            </a:prstGeom>
            <a:noFill/>
          </p:spPr>
          <p:txBody>
            <a:bodyPr wrap="square" rtlCol="0">
              <a:spAutoFit/>
            </a:bodyPr>
            <a:lstStyle/>
            <a:p>
              <a:pPr algn="ctr"/>
              <a:r>
                <a:rPr lang="en-US" b="1" dirty="0" smtClean="0">
                  <a:solidFill>
                    <a:schemeClr val="tx2"/>
                  </a:solidFill>
                </a:rPr>
                <a:t>Normal Diet</a:t>
              </a:r>
              <a:endParaRPr lang="en-US" b="1" dirty="0">
                <a:solidFill>
                  <a:schemeClr val="tx2"/>
                </a:solidFill>
              </a:endParaRPr>
            </a:p>
          </p:txBody>
        </p:sp>
        <p:sp>
          <p:nvSpPr>
            <p:cNvPr id="117" name="TextBox 116"/>
            <p:cNvSpPr txBox="1"/>
            <p:nvPr/>
          </p:nvSpPr>
          <p:spPr>
            <a:xfrm>
              <a:off x="7239000" y="1488867"/>
              <a:ext cx="1371600" cy="369332"/>
            </a:xfrm>
            <a:prstGeom prst="rect">
              <a:avLst/>
            </a:prstGeom>
            <a:noFill/>
          </p:spPr>
          <p:txBody>
            <a:bodyPr wrap="square" rtlCol="0">
              <a:spAutoFit/>
            </a:bodyPr>
            <a:lstStyle/>
            <a:p>
              <a:pPr algn="ctr"/>
              <a:r>
                <a:rPr lang="en-US" b="1" dirty="0">
                  <a:solidFill>
                    <a:schemeClr val="tx2"/>
                  </a:solidFill>
                </a:rPr>
                <a:t>Normal Diet</a:t>
              </a:r>
            </a:p>
          </p:txBody>
        </p:sp>
        <p:cxnSp>
          <p:nvCxnSpPr>
            <p:cNvPr id="118" name="Elbow Connector 117"/>
            <p:cNvCxnSpPr>
              <a:stCxn id="114" idx="0"/>
              <a:endCxn id="115" idx="0"/>
            </p:cNvCxnSpPr>
            <p:nvPr/>
          </p:nvCxnSpPr>
          <p:spPr>
            <a:xfrm rot="5400000" flipH="1" flipV="1">
              <a:off x="7162800" y="2022267"/>
              <a:ext cx="12700" cy="2286000"/>
            </a:xfrm>
            <a:prstGeom prst="bentConnector3">
              <a:avLst>
                <a:gd name="adj1" fmla="val 1612993"/>
              </a:avLst>
            </a:prstGeom>
          </p:spPr>
          <p:style>
            <a:lnRef idx="2">
              <a:schemeClr val="dk1"/>
            </a:lnRef>
            <a:fillRef idx="0">
              <a:schemeClr val="dk1"/>
            </a:fillRef>
            <a:effectRef idx="1">
              <a:schemeClr val="dk1"/>
            </a:effectRef>
            <a:fontRef idx="minor">
              <a:schemeClr val="tx1"/>
            </a:fontRef>
          </p:style>
        </p:cxnSp>
      </p:grpSp>
      <p:sp>
        <p:nvSpPr>
          <p:cNvPr id="97" name="TextBox 96"/>
          <p:cNvSpPr txBox="1"/>
          <p:nvPr/>
        </p:nvSpPr>
        <p:spPr>
          <a:xfrm>
            <a:off x="6071694" y="990600"/>
            <a:ext cx="1898650" cy="400110"/>
          </a:xfrm>
          <a:prstGeom prst="rect">
            <a:avLst/>
          </a:prstGeom>
          <a:noFill/>
        </p:spPr>
        <p:txBody>
          <a:bodyPr wrap="square" rtlCol="0">
            <a:spAutoFit/>
          </a:bodyPr>
          <a:lstStyle/>
          <a:p>
            <a:pPr algn="ctr"/>
            <a:r>
              <a:rPr lang="en-IN" sz="2000" b="1" dirty="0" smtClean="0"/>
              <a:t>Control</a:t>
            </a:r>
            <a:endParaRPr lang="en-US" b="1" dirty="0"/>
          </a:p>
        </p:txBody>
      </p:sp>
    </p:spTree>
    <p:extLst>
      <p:ext uri="{BB962C8B-B14F-4D97-AF65-F5344CB8AC3E}">
        <p14:creationId xmlns:p14="http://schemas.microsoft.com/office/powerpoint/2010/main" val="16445222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62000" y="2257425"/>
            <a:ext cx="6305550" cy="31527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Manoj\Desktop\DAC3\R_output\F1f.tiff"/>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81400" y="2257424"/>
            <a:ext cx="6305550" cy="31527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6096000" y="5791200"/>
            <a:ext cx="3048000" cy="923330"/>
            <a:chOff x="1752600" y="4572000"/>
            <a:chExt cx="3048000" cy="923330"/>
          </a:xfrm>
        </p:grpSpPr>
        <p:sp>
          <p:nvSpPr>
            <p:cNvPr id="6" name="Oval 5"/>
            <p:cNvSpPr/>
            <p:nvPr/>
          </p:nvSpPr>
          <p:spPr>
            <a:xfrm>
              <a:off x="1752600" y="4648200"/>
              <a:ext cx="304800" cy="304800"/>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52600" y="5142905"/>
              <a:ext cx="304800" cy="30480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33600" y="4572000"/>
              <a:ext cx="2667000" cy="923330"/>
            </a:xfrm>
            <a:prstGeom prst="rect">
              <a:avLst/>
            </a:prstGeom>
            <a:noFill/>
          </p:spPr>
          <p:txBody>
            <a:bodyPr wrap="square" rtlCol="0">
              <a:spAutoFit/>
            </a:bodyPr>
            <a:lstStyle/>
            <a:p>
              <a:r>
                <a:rPr lang="en-IN" dirty="0" smtClean="0"/>
                <a:t>Normal Diet ancestry</a:t>
              </a:r>
            </a:p>
            <a:p>
              <a:endParaRPr lang="en-IN" dirty="0" smtClean="0"/>
            </a:p>
            <a:p>
              <a:r>
                <a:rPr lang="en-IN" dirty="0" smtClean="0"/>
                <a:t>High sugar Diet ancestry</a:t>
              </a:r>
              <a:endParaRPr lang="en-US" dirty="0"/>
            </a:p>
          </p:txBody>
        </p:sp>
      </p:grpSp>
      <p:sp>
        <p:nvSpPr>
          <p:cNvPr id="3" name="TextBox 2"/>
          <p:cNvSpPr txBox="1"/>
          <p:nvPr/>
        </p:nvSpPr>
        <p:spPr>
          <a:xfrm>
            <a:off x="1219200" y="5269468"/>
            <a:ext cx="3429000" cy="369332"/>
          </a:xfrm>
          <a:prstGeom prst="rect">
            <a:avLst/>
          </a:prstGeom>
          <a:solidFill>
            <a:schemeClr val="bg1"/>
          </a:solidFill>
        </p:spPr>
        <p:txBody>
          <a:bodyPr wrap="square" rtlCol="0">
            <a:spAutoFit/>
          </a:bodyPr>
          <a:lstStyle/>
          <a:p>
            <a:r>
              <a:rPr lang="en-IN" dirty="0" smtClean="0"/>
              <a:t>Normal Diet	HS Diet</a:t>
            </a:r>
            <a:endParaRPr lang="en-US" dirty="0"/>
          </a:p>
        </p:txBody>
      </p:sp>
      <p:sp>
        <p:nvSpPr>
          <p:cNvPr id="10" name="TextBox 9"/>
          <p:cNvSpPr txBox="1"/>
          <p:nvPr/>
        </p:nvSpPr>
        <p:spPr>
          <a:xfrm>
            <a:off x="5562600" y="5257800"/>
            <a:ext cx="3429000" cy="369332"/>
          </a:xfrm>
          <a:prstGeom prst="rect">
            <a:avLst/>
          </a:prstGeom>
          <a:solidFill>
            <a:schemeClr val="bg1"/>
          </a:solidFill>
        </p:spPr>
        <p:txBody>
          <a:bodyPr wrap="square" rtlCol="0">
            <a:spAutoFit/>
          </a:bodyPr>
          <a:lstStyle/>
          <a:p>
            <a:r>
              <a:rPr lang="en-IN" dirty="0" smtClean="0"/>
              <a:t>Normal Diet	HS Diet</a:t>
            </a:r>
            <a:endParaRPr lang="en-US" dirty="0"/>
          </a:p>
        </p:txBody>
      </p:sp>
      <p:sp>
        <p:nvSpPr>
          <p:cNvPr id="12" name="Shape 188"/>
          <p:cNvSpPr txBox="1"/>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lvl="0" algn="ctr">
              <a:buSzPct val="25000"/>
            </a:pPr>
            <a:r>
              <a:rPr lang="en-US" sz="2800" b="1" dirty="0" smtClean="0">
                <a:solidFill>
                  <a:schemeClr val="dk1"/>
                </a:solidFill>
                <a:latin typeface="Calibri"/>
                <a:ea typeface="Calibri"/>
                <a:cs typeface="Calibri"/>
                <a:sym typeface="Calibri"/>
              </a:rPr>
              <a:t>F1 generation </a:t>
            </a:r>
            <a:r>
              <a:rPr lang="en-US" sz="2800" b="1" dirty="0" smtClean="0"/>
              <a:t>triacylglyceride</a:t>
            </a:r>
            <a:r>
              <a:rPr lang="en-US" sz="2800" dirty="0"/>
              <a:t> </a:t>
            </a:r>
            <a:r>
              <a:rPr lang="en-US" sz="2800" b="1" dirty="0" smtClean="0">
                <a:solidFill>
                  <a:schemeClr val="dk1"/>
                </a:solidFill>
                <a:latin typeface="Calibri"/>
                <a:ea typeface="Calibri"/>
                <a:cs typeface="Calibri"/>
                <a:sym typeface="Calibri"/>
              </a:rPr>
              <a:t>levels</a:t>
            </a:r>
            <a:endParaRPr lang="en-US" sz="2800" b="1" i="0" u="none" strike="noStrike" cap="none" baseline="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403393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97439" y="5305217"/>
            <a:ext cx="9046561" cy="140038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4343400" y="2098134"/>
            <a:ext cx="533400" cy="400110"/>
          </a:xfrm>
          <a:prstGeom prst="rect">
            <a:avLst/>
          </a:prstGeom>
          <a:noFill/>
        </p:spPr>
        <p:txBody>
          <a:bodyPr wrap="square" rtlCol="0">
            <a:spAutoFit/>
          </a:bodyPr>
          <a:lstStyle/>
          <a:p>
            <a:r>
              <a:rPr lang="en-US" sz="2000" b="1" dirty="0" smtClean="0"/>
              <a:t>F0</a:t>
            </a:r>
            <a:endParaRPr lang="en-US" sz="2000" b="1" dirty="0"/>
          </a:p>
        </p:txBody>
      </p:sp>
      <p:sp>
        <p:nvSpPr>
          <p:cNvPr id="82" name="TextBox 81"/>
          <p:cNvSpPr txBox="1"/>
          <p:nvPr/>
        </p:nvSpPr>
        <p:spPr>
          <a:xfrm>
            <a:off x="4343400" y="3784714"/>
            <a:ext cx="533400" cy="400110"/>
          </a:xfrm>
          <a:prstGeom prst="rect">
            <a:avLst/>
          </a:prstGeom>
          <a:noFill/>
        </p:spPr>
        <p:txBody>
          <a:bodyPr wrap="square" rtlCol="0">
            <a:spAutoFit/>
          </a:bodyPr>
          <a:lstStyle/>
          <a:p>
            <a:r>
              <a:rPr lang="en-US" sz="2000" b="1" dirty="0" smtClean="0"/>
              <a:t>F1</a:t>
            </a:r>
            <a:endParaRPr lang="en-US" sz="2000" b="1" dirty="0"/>
          </a:p>
        </p:txBody>
      </p:sp>
      <p:sp>
        <p:nvSpPr>
          <p:cNvPr id="83" name="TextBox 82"/>
          <p:cNvSpPr txBox="1"/>
          <p:nvPr/>
        </p:nvSpPr>
        <p:spPr>
          <a:xfrm>
            <a:off x="4343400" y="5918314"/>
            <a:ext cx="533400" cy="400110"/>
          </a:xfrm>
          <a:prstGeom prst="rect">
            <a:avLst/>
          </a:prstGeom>
          <a:noFill/>
        </p:spPr>
        <p:txBody>
          <a:bodyPr wrap="square" rtlCol="0">
            <a:spAutoFit/>
          </a:bodyPr>
          <a:lstStyle/>
          <a:p>
            <a:r>
              <a:rPr lang="en-US" sz="2000" b="1" dirty="0" smtClean="0"/>
              <a:t>F2</a:t>
            </a:r>
            <a:endParaRPr lang="en-US" sz="2000" b="1" dirty="0"/>
          </a:p>
        </p:txBody>
      </p:sp>
      <p:grpSp>
        <p:nvGrpSpPr>
          <p:cNvPr id="84" name="Group 83"/>
          <p:cNvGrpSpPr/>
          <p:nvPr/>
        </p:nvGrpSpPr>
        <p:grpSpPr>
          <a:xfrm rot="2559138" flipV="1">
            <a:off x="2260304" y="2160747"/>
            <a:ext cx="304800" cy="304800"/>
            <a:chOff x="1981200" y="990600"/>
            <a:chExt cx="609600" cy="609600"/>
          </a:xfrm>
        </p:grpSpPr>
        <p:cxnSp>
          <p:nvCxnSpPr>
            <p:cNvPr id="85" name="Straight Connector 84"/>
            <p:cNvCxnSpPr/>
            <p:nvPr/>
          </p:nvCxnSpPr>
          <p:spPr>
            <a:xfrm>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p:cNvCxnSpPr/>
            <p:nvPr/>
          </p:nvCxnSpPr>
          <p:spPr>
            <a:xfrm rot="16200000">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grpSp>
      <p:cxnSp>
        <p:nvCxnSpPr>
          <p:cNvPr id="87" name="Straight Arrow Connector 86"/>
          <p:cNvCxnSpPr/>
          <p:nvPr/>
        </p:nvCxnSpPr>
        <p:spPr>
          <a:xfrm>
            <a:off x="2397825" y="2479134"/>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88" name="Picture 4" descr="C:\Users\Manoj\Desktop\drosoimage\450px-Biology_Illustration_Animals_Insects_Drosophila_melanogaster.svg.png"/>
          <p:cNvPicPr>
            <a:picLocks noChangeAspect="1" noChangeArrowheads="1"/>
          </p:cNvPicPr>
          <p:nvPr/>
        </p:nvPicPr>
        <p:blipFill>
          <a:blip r:embed="rId2" cstate="print">
            <a:duotone>
              <a:prstClr val="black"/>
              <a:schemeClr val="accent2">
                <a:tint val="45000"/>
                <a:satMod val="400000"/>
              </a:schemeClr>
            </a:duotone>
          </a:blip>
          <a:srcRect l="49553"/>
          <a:stretch>
            <a:fillRect/>
          </a:stretch>
        </p:blipFill>
        <p:spPr bwMode="auto">
          <a:xfrm>
            <a:off x="2752425" y="1986309"/>
            <a:ext cx="905175" cy="797464"/>
          </a:xfrm>
          <a:prstGeom prst="rect">
            <a:avLst/>
          </a:prstGeom>
          <a:noFill/>
        </p:spPr>
      </p:pic>
      <p:pic>
        <p:nvPicPr>
          <p:cNvPr id="89" name="Picture 4" descr="C:\Users\Manoj\Desktop\drosoimage\450px-Biology_Illustration_Animals_Insects_Drosophila_melanogaster.svg.png"/>
          <p:cNvPicPr>
            <a:picLocks noChangeAspect="1" noChangeArrowheads="1"/>
          </p:cNvPicPr>
          <p:nvPr/>
        </p:nvPicPr>
        <p:blipFill>
          <a:blip r:embed="rId2" cstate="print"/>
          <a:srcRect r="50222"/>
          <a:stretch>
            <a:fillRect/>
          </a:stretch>
        </p:blipFill>
        <p:spPr bwMode="auto">
          <a:xfrm>
            <a:off x="1088039" y="1986309"/>
            <a:ext cx="893161" cy="797466"/>
          </a:xfrm>
          <a:prstGeom prst="rect">
            <a:avLst/>
          </a:prstGeom>
          <a:noFill/>
        </p:spPr>
      </p:pic>
      <p:pic>
        <p:nvPicPr>
          <p:cNvPr id="90" name="Picture 4" descr="C:\Users\Manoj\Desktop\drosoimage\450px-Biology_Illustration_Animals_Insects_Drosophila_melanogaster.svg.png"/>
          <p:cNvPicPr>
            <a:picLocks noChangeAspect="1" noChangeArrowheads="1"/>
          </p:cNvPicPr>
          <p:nvPr/>
        </p:nvPicPr>
        <p:blipFill>
          <a:blip r:embed="rId2" cstate="print">
            <a:duotone>
              <a:prstClr val="black"/>
              <a:schemeClr val="accent2">
                <a:tint val="45000"/>
                <a:satMod val="400000"/>
              </a:schemeClr>
            </a:duotone>
          </a:blip>
          <a:srcRect r="50222"/>
          <a:stretch>
            <a:fillRect/>
          </a:stretch>
        </p:blipFill>
        <p:spPr bwMode="auto">
          <a:xfrm>
            <a:off x="2438400" y="3621801"/>
            <a:ext cx="893161" cy="797466"/>
          </a:xfrm>
          <a:prstGeom prst="rect">
            <a:avLst/>
          </a:prstGeom>
          <a:noFill/>
        </p:spPr>
      </p:pic>
      <p:pic>
        <p:nvPicPr>
          <p:cNvPr id="91" name="Picture 4" descr="C:\Users\Manoj\Desktop\drosoimage\450px-Biology_Illustration_Animals_Insects_Drosophila_melanogaster.svg.png"/>
          <p:cNvPicPr>
            <a:picLocks noChangeAspect="1" noChangeArrowheads="1"/>
          </p:cNvPicPr>
          <p:nvPr/>
        </p:nvPicPr>
        <p:blipFill>
          <a:blip r:embed="rId2" cstate="print"/>
          <a:srcRect r="50222"/>
          <a:stretch>
            <a:fillRect/>
          </a:stretch>
        </p:blipFill>
        <p:spPr bwMode="auto">
          <a:xfrm>
            <a:off x="97439" y="3621801"/>
            <a:ext cx="893161" cy="797466"/>
          </a:xfrm>
          <a:prstGeom prst="rect">
            <a:avLst/>
          </a:prstGeom>
          <a:noFill/>
        </p:spPr>
      </p:pic>
      <p:pic>
        <p:nvPicPr>
          <p:cNvPr id="92" name="Picture 4" descr="C:\Users\Manoj\Desktop\drosoimage\450px-Biology_Illustration_Animals_Insects_Drosophila_melanogaster.svg.png"/>
          <p:cNvPicPr>
            <a:picLocks noChangeAspect="1" noChangeArrowheads="1"/>
          </p:cNvPicPr>
          <p:nvPr/>
        </p:nvPicPr>
        <p:blipFill>
          <a:blip r:embed="rId2" cstate="print"/>
          <a:srcRect l="49553"/>
          <a:stretch>
            <a:fillRect/>
          </a:stretch>
        </p:blipFill>
        <p:spPr bwMode="auto">
          <a:xfrm>
            <a:off x="1380825" y="3621801"/>
            <a:ext cx="905175" cy="797464"/>
          </a:xfrm>
          <a:prstGeom prst="rect">
            <a:avLst/>
          </a:prstGeom>
          <a:noFill/>
        </p:spPr>
      </p:pic>
      <p:pic>
        <p:nvPicPr>
          <p:cNvPr id="93" name="Picture 4" descr="C:\Users\Manoj\Desktop\drosoimage\450px-Biology_Illustration_Animals_Insects_Drosophila_melanogaster.svg.png"/>
          <p:cNvPicPr>
            <a:picLocks noChangeAspect="1" noChangeArrowheads="1"/>
          </p:cNvPicPr>
          <p:nvPr/>
        </p:nvPicPr>
        <p:blipFill>
          <a:blip r:embed="rId2" cstate="print">
            <a:duotone>
              <a:prstClr val="black"/>
              <a:schemeClr val="accent2">
                <a:tint val="45000"/>
                <a:satMod val="400000"/>
              </a:schemeClr>
            </a:duotone>
          </a:blip>
          <a:srcRect l="49553"/>
          <a:stretch>
            <a:fillRect/>
          </a:stretch>
        </p:blipFill>
        <p:spPr bwMode="auto">
          <a:xfrm>
            <a:off x="3438225" y="3621801"/>
            <a:ext cx="905175" cy="797464"/>
          </a:xfrm>
          <a:prstGeom prst="rect">
            <a:avLst/>
          </a:prstGeom>
          <a:noFill/>
        </p:spPr>
      </p:pic>
      <p:grpSp>
        <p:nvGrpSpPr>
          <p:cNvPr id="94" name="Group 93"/>
          <p:cNvGrpSpPr/>
          <p:nvPr/>
        </p:nvGrpSpPr>
        <p:grpSpPr>
          <a:xfrm rot="2559138" flipV="1">
            <a:off x="1003854" y="3913347"/>
            <a:ext cx="304800" cy="304800"/>
            <a:chOff x="1981200" y="990600"/>
            <a:chExt cx="609600" cy="609600"/>
          </a:xfrm>
        </p:grpSpPr>
        <p:cxnSp>
          <p:nvCxnSpPr>
            <p:cNvPr id="95" name="Straight Connector 94"/>
            <p:cNvCxnSpPr/>
            <p:nvPr/>
          </p:nvCxnSpPr>
          <p:spPr>
            <a:xfrm>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cxnSp>
          <p:nvCxnSpPr>
            <p:cNvPr id="96" name="Straight Connector 95"/>
            <p:cNvCxnSpPr/>
            <p:nvPr/>
          </p:nvCxnSpPr>
          <p:spPr>
            <a:xfrm rot="16200000">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grpSp>
      <p:pic>
        <p:nvPicPr>
          <p:cNvPr id="98" name="Picture 4" descr="C:\Users\Manoj\Desktop\drosoimage\450px-Biology_Illustration_Animals_Insects_Drosophila_melanogaster.svg.png"/>
          <p:cNvPicPr>
            <a:picLocks noChangeAspect="1" noChangeArrowheads="1"/>
          </p:cNvPicPr>
          <p:nvPr/>
        </p:nvPicPr>
        <p:blipFill>
          <a:blip r:embed="rId2" cstate="print">
            <a:duotone>
              <a:prstClr val="black"/>
              <a:schemeClr val="accent2">
                <a:tint val="45000"/>
                <a:satMod val="400000"/>
              </a:schemeClr>
            </a:duotone>
          </a:blip>
          <a:srcRect r="50222"/>
          <a:stretch>
            <a:fillRect/>
          </a:stretch>
        </p:blipFill>
        <p:spPr bwMode="auto">
          <a:xfrm>
            <a:off x="2057400" y="5755401"/>
            <a:ext cx="893161" cy="797466"/>
          </a:xfrm>
          <a:prstGeom prst="rect">
            <a:avLst/>
          </a:prstGeom>
          <a:noFill/>
        </p:spPr>
      </p:pic>
      <p:pic>
        <p:nvPicPr>
          <p:cNvPr id="99" name="Picture 4" descr="C:\Users\Manoj\Desktop\drosoimage\450px-Biology_Illustration_Animals_Insects_Drosophila_melanogaster.svg.png"/>
          <p:cNvPicPr>
            <a:picLocks noChangeAspect="1" noChangeArrowheads="1"/>
          </p:cNvPicPr>
          <p:nvPr/>
        </p:nvPicPr>
        <p:blipFill>
          <a:blip r:embed="rId2" cstate="print"/>
          <a:srcRect r="50222"/>
          <a:stretch>
            <a:fillRect/>
          </a:stretch>
        </p:blipFill>
        <p:spPr bwMode="auto">
          <a:xfrm>
            <a:off x="76200" y="5755401"/>
            <a:ext cx="893161" cy="797466"/>
          </a:xfrm>
          <a:prstGeom prst="rect">
            <a:avLst/>
          </a:prstGeom>
          <a:noFill/>
        </p:spPr>
      </p:pic>
      <p:pic>
        <p:nvPicPr>
          <p:cNvPr id="100" name="Picture 4" descr="C:\Users\Manoj\Desktop\drosoimage\450px-Biology_Illustration_Animals_Insects_Drosophila_melanogaster.svg.png"/>
          <p:cNvPicPr>
            <a:picLocks noChangeAspect="1" noChangeArrowheads="1"/>
          </p:cNvPicPr>
          <p:nvPr/>
        </p:nvPicPr>
        <p:blipFill>
          <a:blip r:embed="rId2" cstate="print"/>
          <a:srcRect l="49553"/>
          <a:stretch>
            <a:fillRect/>
          </a:stretch>
        </p:blipFill>
        <p:spPr bwMode="auto">
          <a:xfrm>
            <a:off x="990600" y="5755401"/>
            <a:ext cx="905175" cy="797464"/>
          </a:xfrm>
          <a:prstGeom prst="rect">
            <a:avLst/>
          </a:prstGeom>
          <a:noFill/>
        </p:spPr>
      </p:pic>
      <p:pic>
        <p:nvPicPr>
          <p:cNvPr id="101" name="Picture 4" descr="C:\Users\Manoj\Desktop\drosoimage\450px-Biology_Illustration_Animals_Insects_Drosophila_melanogaster.svg.png"/>
          <p:cNvPicPr>
            <a:picLocks noChangeAspect="1" noChangeArrowheads="1"/>
          </p:cNvPicPr>
          <p:nvPr/>
        </p:nvPicPr>
        <p:blipFill>
          <a:blip r:embed="rId2" cstate="print">
            <a:duotone>
              <a:prstClr val="black"/>
              <a:schemeClr val="accent2">
                <a:tint val="45000"/>
                <a:satMod val="400000"/>
              </a:schemeClr>
            </a:duotone>
          </a:blip>
          <a:srcRect l="49553"/>
          <a:stretch>
            <a:fillRect/>
          </a:stretch>
        </p:blipFill>
        <p:spPr bwMode="auto">
          <a:xfrm>
            <a:off x="2981025" y="5755401"/>
            <a:ext cx="905175" cy="797464"/>
          </a:xfrm>
          <a:prstGeom prst="rect">
            <a:avLst/>
          </a:prstGeom>
          <a:noFill/>
        </p:spPr>
      </p:pic>
      <p:sp>
        <p:nvSpPr>
          <p:cNvPr id="102" name="TextBox 101"/>
          <p:cNvSpPr txBox="1"/>
          <p:nvPr/>
        </p:nvSpPr>
        <p:spPr>
          <a:xfrm>
            <a:off x="228600" y="5298534"/>
            <a:ext cx="1371600" cy="369332"/>
          </a:xfrm>
          <a:prstGeom prst="rect">
            <a:avLst/>
          </a:prstGeom>
          <a:noFill/>
        </p:spPr>
        <p:txBody>
          <a:bodyPr wrap="square" rtlCol="0">
            <a:spAutoFit/>
          </a:bodyPr>
          <a:lstStyle/>
          <a:p>
            <a:pPr algn="ctr"/>
            <a:r>
              <a:rPr lang="en-US" b="1" dirty="0" smtClean="0">
                <a:solidFill>
                  <a:schemeClr val="tx2"/>
                </a:solidFill>
              </a:rPr>
              <a:t>Normal Diet</a:t>
            </a:r>
            <a:endParaRPr lang="en-US" b="1" dirty="0">
              <a:solidFill>
                <a:schemeClr val="tx2"/>
              </a:solidFill>
            </a:endParaRPr>
          </a:p>
        </p:txBody>
      </p:sp>
      <p:sp>
        <p:nvSpPr>
          <p:cNvPr id="103" name="TextBox 102"/>
          <p:cNvSpPr txBox="1"/>
          <p:nvPr/>
        </p:nvSpPr>
        <p:spPr>
          <a:xfrm>
            <a:off x="2209800" y="5298534"/>
            <a:ext cx="1371600" cy="369332"/>
          </a:xfrm>
          <a:prstGeom prst="rect">
            <a:avLst/>
          </a:prstGeom>
          <a:noFill/>
        </p:spPr>
        <p:txBody>
          <a:bodyPr wrap="square" rtlCol="0">
            <a:spAutoFit/>
          </a:bodyPr>
          <a:lstStyle/>
          <a:p>
            <a:pPr algn="ctr"/>
            <a:r>
              <a:rPr lang="en-US" b="1" dirty="0" smtClean="0">
                <a:solidFill>
                  <a:srgbClr val="C00000"/>
                </a:solidFill>
              </a:rPr>
              <a:t>HS Diet</a:t>
            </a:r>
            <a:endParaRPr lang="en-US" b="1" dirty="0">
              <a:solidFill>
                <a:srgbClr val="C00000"/>
              </a:solidFill>
            </a:endParaRPr>
          </a:p>
        </p:txBody>
      </p:sp>
      <p:sp>
        <p:nvSpPr>
          <p:cNvPr id="105" name="TextBox 104"/>
          <p:cNvSpPr txBox="1"/>
          <p:nvPr/>
        </p:nvSpPr>
        <p:spPr>
          <a:xfrm>
            <a:off x="533400" y="3164934"/>
            <a:ext cx="1371600" cy="369332"/>
          </a:xfrm>
          <a:prstGeom prst="rect">
            <a:avLst/>
          </a:prstGeom>
          <a:noFill/>
        </p:spPr>
        <p:txBody>
          <a:bodyPr wrap="square" rtlCol="0">
            <a:spAutoFit/>
          </a:bodyPr>
          <a:lstStyle/>
          <a:p>
            <a:pPr algn="ctr"/>
            <a:r>
              <a:rPr lang="en-US" b="1" dirty="0" smtClean="0">
                <a:solidFill>
                  <a:schemeClr val="tx2"/>
                </a:solidFill>
              </a:rPr>
              <a:t>Normal Diet</a:t>
            </a:r>
            <a:endParaRPr lang="en-US" b="1" dirty="0">
              <a:solidFill>
                <a:schemeClr val="tx2"/>
              </a:solidFill>
            </a:endParaRPr>
          </a:p>
        </p:txBody>
      </p:sp>
      <p:sp>
        <p:nvSpPr>
          <p:cNvPr id="106" name="TextBox 105"/>
          <p:cNvSpPr txBox="1"/>
          <p:nvPr/>
        </p:nvSpPr>
        <p:spPr>
          <a:xfrm>
            <a:off x="2819400" y="3164934"/>
            <a:ext cx="1371600" cy="369332"/>
          </a:xfrm>
          <a:prstGeom prst="rect">
            <a:avLst/>
          </a:prstGeom>
          <a:noFill/>
        </p:spPr>
        <p:txBody>
          <a:bodyPr wrap="square" rtlCol="0">
            <a:spAutoFit/>
          </a:bodyPr>
          <a:lstStyle/>
          <a:p>
            <a:pPr algn="ctr"/>
            <a:r>
              <a:rPr lang="en-US" b="1" dirty="0" smtClean="0">
                <a:solidFill>
                  <a:srgbClr val="C00000"/>
                </a:solidFill>
              </a:rPr>
              <a:t>HS Diet</a:t>
            </a:r>
            <a:endParaRPr lang="en-US" b="1" dirty="0">
              <a:solidFill>
                <a:srgbClr val="C00000"/>
              </a:solidFill>
            </a:endParaRPr>
          </a:p>
        </p:txBody>
      </p:sp>
      <p:sp>
        <p:nvSpPr>
          <p:cNvPr id="107" name="TextBox 106"/>
          <p:cNvSpPr txBox="1"/>
          <p:nvPr/>
        </p:nvSpPr>
        <p:spPr>
          <a:xfrm>
            <a:off x="990600" y="1488534"/>
            <a:ext cx="1371600" cy="369332"/>
          </a:xfrm>
          <a:prstGeom prst="rect">
            <a:avLst/>
          </a:prstGeom>
          <a:noFill/>
        </p:spPr>
        <p:txBody>
          <a:bodyPr wrap="square" rtlCol="0">
            <a:spAutoFit/>
          </a:bodyPr>
          <a:lstStyle/>
          <a:p>
            <a:pPr algn="ctr"/>
            <a:r>
              <a:rPr lang="en-US" b="1" dirty="0" smtClean="0">
                <a:solidFill>
                  <a:schemeClr val="tx2"/>
                </a:solidFill>
              </a:rPr>
              <a:t>Normal Diet</a:t>
            </a:r>
            <a:endParaRPr lang="en-US" b="1" dirty="0">
              <a:solidFill>
                <a:schemeClr val="tx2"/>
              </a:solidFill>
            </a:endParaRPr>
          </a:p>
        </p:txBody>
      </p:sp>
      <p:sp>
        <p:nvSpPr>
          <p:cNvPr id="108" name="TextBox 107"/>
          <p:cNvSpPr txBox="1"/>
          <p:nvPr/>
        </p:nvSpPr>
        <p:spPr>
          <a:xfrm>
            <a:off x="2438400" y="1488534"/>
            <a:ext cx="1371600" cy="369332"/>
          </a:xfrm>
          <a:prstGeom prst="rect">
            <a:avLst/>
          </a:prstGeom>
          <a:noFill/>
        </p:spPr>
        <p:txBody>
          <a:bodyPr wrap="square" rtlCol="0">
            <a:spAutoFit/>
          </a:bodyPr>
          <a:lstStyle/>
          <a:p>
            <a:pPr algn="ctr"/>
            <a:r>
              <a:rPr lang="en-US" b="1" dirty="0" smtClean="0">
                <a:solidFill>
                  <a:srgbClr val="C00000"/>
                </a:solidFill>
              </a:rPr>
              <a:t>HS Diet</a:t>
            </a:r>
            <a:endParaRPr lang="en-US" b="1" dirty="0">
              <a:solidFill>
                <a:srgbClr val="C00000"/>
              </a:solidFill>
            </a:endParaRPr>
          </a:p>
        </p:txBody>
      </p:sp>
      <p:cxnSp>
        <p:nvCxnSpPr>
          <p:cNvPr id="112" name="Elbow Connector 111"/>
          <p:cNvCxnSpPr>
            <a:stCxn id="105" idx="0"/>
            <a:endCxn id="106" idx="0"/>
          </p:cNvCxnSpPr>
          <p:nvPr/>
        </p:nvCxnSpPr>
        <p:spPr>
          <a:xfrm rot="5400000" flipH="1" flipV="1">
            <a:off x="2362200" y="2021934"/>
            <a:ext cx="12700" cy="2286000"/>
          </a:xfrm>
          <a:prstGeom prst="bentConnector3">
            <a:avLst>
              <a:gd name="adj1" fmla="val 1612993"/>
            </a:avLst>
          </a:prstGeom>
        </p:spPr>
        <p:style>
          <a:lnRef idx="2">
            <a:schemeClr val="dk1"/>
          </a:lnRef>
          <a:fillRef idx="0">
            <a:schemeClr val="dk1"/>
          </a:fillRef>
          <a:effectRef idx="1">
            <a:schemeClr val="dk1"/>
          </a:effectRef>
          <a:fontRef idx="minor">
            <a:schemeClr val="tx1"/>
          </a:fontRef>
        </p:style>
      </p:cxnSp>
      <p:cxnSp>
        <p:nvCxnSpPr>
          <p:cNvPr id="119" name="Elbow Connector 118"/>
          <p:cNvCxnSpPr>
            <a:stCxn id="102" idx="0"/>
            <a:endCxn id="103" idx="0"/>
          </p:cNvCxnSpPr>
          <p:nvPr/>
        </p:nvCxnSpPr>
        <p:spPr>
          <a:xfrm rot="5400000" flipH="1" flipV="1">
            <a:off x="1905000" y="4307934"/>
            <a:ext cx="12700" cy="1981200"/>
          </a:xfrm>
          <a:prstGeom prst="bentConnector3">
            <a:avLst>
              <a:gd name="adj1" fmla="val 1893512"/>
            </a:avLst>
          </a:prstGeom>
        </p:spPr>
        <p:style>
          <a:lnRef idx="2">
            <a:schemeClr val="dk1"/>
          </a:lnRef>
          <a:fillRef idx="0">
            <a:schemeClr val="dk1"/>
          </a:fillRef>
          <a:effectRef idx="1">
            <a:schemeClr val="dk1"/>
          </a:effectRef>
          <a:fontRef idx="minor">
            <a:schemeClr val="tx1"/>
          </a:fontRef>
        </p:style>
      </p:cxnSp>
      <p:grpSp>
        <p:nvGrpSpPr>
          <p:cNvPr id="51" name="Group 50"/>
          <p:cNvGrpSpPr/>
          <p:nvPr/>
        </p:nvGrpSpPr>
        <p:grpSpPr>
          <a:xfrm rot="2559138" flipV="1">
            <a:off x="7060904" y="2161080"/>
            <a:ext cx="304800" cy="304800"/>
            <a:chOff x="1981200" y="990600"/>
            <a:chExt cx="609600" cy="609600"/>
          </a:xfrm>
        </p:grpSpPr>
        <p:cxnSp>
          <p:nvCxnSpPr>
            <p:cNvPr id="52" name="Straight Connector 51"/>
            <p:cNvCxnSpPr/>
            <p:nvPr/>
          </p:nvCxnSpPr>
          <p:spPr>
            <a:xfrm>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p:cNvCxnSpPr/>
            <p:nvPr/>
          </p:nvCxnSpPr>
          <p:spPr>
            <a:xfrm rot="16200000">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grpSp>
      <p:cxnSp>
        <p:nvCxnSpPr>
          <p:cNvPr id="54" name="Straight Arrow Connector 53"/>
          <p:cNvCxnSpPr/>
          <p:nvPr/>
        </p:nvCxnSpPr>
        <p:spPr>
          <a:xfrm>
            <a:off x="7198425" y="2479467"/>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55" name="Picture 4" descr="C:\Users\Manoj\Desktop\drosoimage\450px-Biology_Illustration_Animals_Insects_Drosophila_melanogaster.svg.png"/>
          <p:cNvPicPr>
            <a:picLocks noChangeAspect="1" noChangeArrowheads="1"/>
          </p:cNvPicPr>
          <p:nvPr/>
        </p:nvPicPr>
        <p:blipFill>
          <a:blip r:embed="rId2" cstate="print"/>
          <a:srcRect l="49553"/>
          <a:stretch>
            <a:fillRect/>
          </a:stretch>
        </p:blipFill>
        <p:spPr bwMode="auto">
          <a:xfrm>
            <a:off x="7553025" y="1986642"/>
            <a:ext cx="905175" cy="797464"/>
          </a:xfrm>
          <a:prstGeom prst="rect">
            <a:avLst/>
          </a:prstGeom>
          <a:noFill/>
          <a:ln>
            <a:noFill/>
          </a:ln>
        </p:spPr>
      </p:pic>
      <p:pic>
        <p:nvPicPr>
          <p:cNvPr id="56" name="Picture 4" descr="C:\Users\Manoj\Desktop\drosoimage\450px-Biology_Illustration_Animals_Insects_Drosophila_melanogaster.svg.png"/>
          <p:cNvPicPr>
            <a:picLocks noChangeAspect="1" noChangeArrowheads="1"/>
          </p:cNvPicPr>
          <p:nvPr/>
        </p:nvPicPr>
        <p:blipFill>
          <a:blip r:embed="rId2" cstate="print"/>
          <a:srcRect r="50222"/>
          <a:stretch>
            <a:fillRect/>
          </a:stretch>
        </p:blipFill>
        <p:spPr bwMode="auto">
          <a:xfrm>
            <a:off x="5888639" y="1986642"/>
            <a:ext cx="893161" cy="797466"/>
          </a:xfrm>
          <a:prstGeom prst="rect">
            <a:avLst/>
          </a:prstGeom>
          <a:noFill/>
        </p:spPr>
      </p:pic>
      <p:pic>
        <p:nvPicPr>
          <p:cNvPr id="57" name="Picture 4" descr="C:\Users\Manoj\Desktop\drosoimage\450px-Biology_Illustration_Animals_Insects_Drosophila_melanogaster.svg.png"/>
          <p:cNvPicPr>
            <a:picLocks noChangeAspect="1" noChangeArrowheads="1"/>
          </p:cNvPicPr>
          <p:nvPr/>
        </p:nvPicPr>
        <p:blipFill>
          <a:blip r:embed="rId2" cstate="print">
            <a:duotone>
              <a:prstClr val="black"/>
              <a:schemeClr val="accent2">
                <a:tint val="45000"/>
                <a:satMod val="400000"/>
              </a:schemeClr>
            </a:duotone>
          </a:blip>
          <a:srcRect r="50222"/>
          <a:stretch>
            <a:fillRect/>
          </a:stretch>
        </p:blipFill>
        <p:spPr bwMode="auto">
          <a:xfrm>
            <a:off x="7239000" y="3622134"/>
            <a:ext cx="893161" cy="797466"/>
          </a:xfrm>
          <a:prstGeom prst="rect">
            <a:avLst/>
          </a:prstGeom>
          <a:noFill/>
        </p:spPr>
      </p:pic>
      <p:pic>
        <p:nvPicPr>
          <p:cNvPr id="58" name="Picture 4" descr="C:\Users\Manoj\Desktop\drosoimage\450px-Biology_Illustration_Animals_Insects_Drosophila_melanogaster.svg.png"/>
          <p:cNvPicPr>
            <a:picLocks noChangeAspect="1" noChangeArrowheads="1"/>
          </p:cNvPicPr>
          <p:nvPr/>
        </p:nvPicPr>
        <p:blipFill>
          <a:blip r:embed="rId2" cstate="print"/>
          <a:srcRect r="50222"/>
          <a:stretch>
            <a:fillRect/>
          </a:stretch>
        </p:blipFill>
        <p:spPr bwMode="auto">
          <a:xfrm>
            <a:off x="4898039" y="3622134"/>
            <a:ext cx="893161" cy="797466"/>
          </a:xfrm>
          <a:prstGeom prst="rect">
            <a:avLst/>
          </a:prstGeom>
          <a:noFill/>
        </p:spPr>
      </p:pic>
      <p:pic>
        <p:nvPicPr>
          <p:cNvPr id="59" name="Picture 4" descr="C:\Users\Manoj\Desktop\drosoimage\450px-Biology_Illustration_Animals_Insects_Drosophila_melanogaster.svg.png"/>
          <p:cNvPicPr>
            <a:picLocks noChangeAspect="1" noChangeArrowheads="1"/>
          </p:cNvPicPr>
          <p:nvPr/>
        </p:nvPicPr>
        <p:blipFill>
          <a:blip r:embed="rId2" cstate="print"/>
          <a:srcRect l="49553"/>
          <a:stretch>
            <a:fillRect/>
          </a:stretch>
        </p:blipFill>
        <p:spPr bwMode="auto">
          <a:xfrm>
            <a:off x="6181425" y="3622134"/>
            <a:ext cx="905175" cy="797464"/>
          </a:xfrm>
          <a:prstGeom prst="rect">
            <a:avLst/>
          </a:prstGeom>
          <a:noFill/>
        </p:spPr>
      </p:pic>
      <p:pic>
        <p:nvPicPr>
          <p:cNvPr id="60" name="Picture 4" descr="C:\Users\Manoj\Desktop\drosoimage\450px-Biology_Illustration_Animals_Insects_Drosophila_melanogaster.svg.png"/>
          <p:cNvPicPr>
            <a:picLocks noChangeAspect="1" noChangeArrowheads="1"/>
          </p:cNvPicPr>
          <p:nvPr/>
        </p:nvPicPr>
        <p:blipFill>
          <a:blip r:embed="rId2" cstate="print">
            <a:duotone>
              <a:prstClr val="black"/>
              <a:schemeClr val="accent2">
                <a:tint val="45000"/>
                <a:satMod val="400000"/>
              </a:schemeClr>
            </a:duotone>
          </a:blip>
          <a:srcRect l="49553"/>
          <a:stretch>
            <a:fillRect/>
          </a:stretch>
        </p:blipFill>
        <p:spPr bwMode="auto">
          <a:xfrm>
            <a:off x="8238825" y="3622134"/>
            <a:ext cx="905175" cy="797464"/>
          </a:xfrm>
          <a:prstGeom prst="rect">
            <a:avLst/>
          </a:prstGeom>
          <a:noFill/>
        </p:spPr>
      </p:pic>
      <p:grpSp>
        <p:nvGrpSpPr>
          <p:cNvPr id="61" name="Group 60"/>
          <p:cNvGrpSpPr/>
          <p:nvPr/>
        </p:nvGrpSpPr>
        <p:grpSpPr>
          <a:xfrm rot="2559138" flipV="1">
            <a:off x="5804454" y="3913680"/>
            <a:ext cx="304800" cy="304800"/>
            <a:chOff x="1981200" y="990600"/>
            <a:chExt cx="609600" cy="609600"/>
          </a:xfrm>
        </p:grpSpPr>
        <p:cxnSp>
          <p:nvCxnSpPr>
            <p:cNvPr id="62" name="Straight Connector 61"/>
            <p:cNvCxnSpPr/>
            <p:nvPr/>
          </p:nvCxnSpPr>
          <p:spPr>
            <a:xfrm>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rot="16200000">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grpSp>
      <p:pic>
        <p:nvPicPr>
          <p:cNvPr id="78" name="Picture 4" descr="C:\Users\Manoj\Desktop\drosoimage\450px-Biology_Illustration_Animals_Insects_Drosophila_melanogaster.svg.png"/>
          <p:cNvPicPr>
            <a:picLocks noChangeAspect="1" noChangeArrowheads="1"/>
          </p:cNvPicPr>
          <p:nvPr/>
        </p:nvPicPr>
        <p:blipFill>
          <a:blip r:embed="rId2" cstate="print">
            <a:duotone>
              <a:prstClr val="black"/>
              <a:schemeClr val="accent2">
                <a:tint val="45000"/>
                <a:satMod val="400000"/>
              </a:schemeClr>
            </a:duotone>
          </a:blip>
          <a:srcRect r="50222"/>
          <a:stretch>
            <a:fillRect/>
          </a:stretch>
        </p:blipFill>
        <p:spPr bwMode="auto">
          <a:xfrm>
            <a:off x="7086600" y="5755734"/>
            <a:ext cx="893161" cy="797466"/>
          </a:xfrm>
          <a:prstGeom prst="rect">
            <a:avLst/>
          </a:prstGeom>
          <a:noFill/>
        </p:spPr>
      </p:pic>
      <p:pic>
        <p:nvPicPr>
          <p:cNvPr id="79" name="Picture 4" descr="C:\Users\Manoj\Desktop\drosoimage\450px-Biology_Illustration_Animals_Insects_Drosophila_melanogaster.svg.png"/>
          <p:cNvPicPr>
            <a:picLocks noChangeAspect="1" noChangeArrowheads="1"/>
          </p:cNvPicPr>
          <p:nvPr/>
        </p:nvPicPr>
        <p:blipFill>
          <a:blip r:embed="rId2" cstate="print"/>
          <a:srcRect r="50222"/>
          <a:stretch>
            <a:fillRect/>
          </a:stretch>
        </p:blipFill>
        <p:spPr bwMode="auto">
          <a:xfrm>
            <a:off x="5105400" y="5755734"/>
            <a:ext cx="893161" cy="797466"/>
          </a:xfrm>
          <a:prstGeom prst="rect">
            <a:avLst/>
          </a:prstGeom>
          <a:noFill/>
        </p:spPr>
      </p:pic>
      <p:pic>
        <p:nvPicPr>
          <p:cNvPr id="80" name="Picture 4" descr="C:\Users\Manoj\Desktop\drosoimage\450px-Biology_Illustration_Animals_Insects_Drosophila_melanogaster.svg.png"/>
          <p:cNvPicPr>
            <a:picLocks noChangeAspect="1" noChangeArrowheads="1"/>
          </p:cNvPicPr>
          <p:nvPr/>
        </p:nvPicPr>
        <p:blipFill>
          <a:blip r:embed="rId2" cstate="print"/>
          <a:srcRect l="49553"/>
          <a:stretch>
            <a:fillRect/>
          </a:stretch>
        </p:blipFill>
        <p:spPr bwMode="auto">
          <a:xfrm>
            <a:off x="6019800" y="5755734"/>
            <a:ext cx="905175" cy="797464"/>
          </a:xfrm>
          <a:prstGeom prst="rect">
            <a:avLst/>
          </a:prstGeom>
          <a:noFill/>
        </p:spPr>
      </p:pic>
      <p:pic>
        <p:nvPicPr>
          <p:cNvPr id="104" name="Picture 4" descr="C:\Users\Manoj\Desktop\drosoimage\450px-Biology_Illustration_Animals_Insects_Drosophila_melanogaster.svg.png"/>
          <p:cNvPicPr>
            <a:picLocks noChangeAspect="1" noChangeArrowheads="1"/>
          </p:cNvPicPr>
          <p:nvPr/>
        </p:nvPicPr>
        <p:blipFill>
          <a:blip r:embed="rId2" cstate="print">
            <a:duotone>
              <a:prstClr val="black"/>
              <a:schemeClr val="accent2">
                <a:tint val="45000"/>
                <a:satMod val="400000"/>
              </a:schemeClr>
            </a:duotone>
          </a:blip>
          <a:srcRect l="49553"/>
          <a:stretch>
            <a:fillRect/>
          </a:stretch>
        </p:blipFill>
        <p:spPr bwMode="auto">
          <a:xfrm>
            <a:off x="8010225" y="5755734"/>
            <a:ext cx="905175" cy="797464"/>
          </a:xfrm>
          <a:prstGeom prst="rect">
            <a:avLst/>
          </a:prstGeom>
          <a:noFill/>
        </p:spPr>
      </p:pic>
      <p:sp>
        <p:nvSpPr>
          <p:cNvPr id="111" name="TextBox 110"/>
          <p:cNvSpPr txBox="1"/>
          <p:nvPr/>
        </p:nvSpPr>
        <p:spPr>
          <a:xfrm>
            <a:off x="5257800" y="5298867"/>
            <a:ext cx="1371600" cy="369332"/>
          </a:xfrm>
          <a:prstGeom prst="rect">
            <a:avLst/>
          </a:prstGeom>
          <a:noFill/>
        </p:spPr>
        <p:txBody>
          <a:bodyPr wrap="square" rtlCol="0">
            <a:spAutoFit/>
          </a:bodyPr>
          <a:lstStyle/>
          <a:p>
            <a:pPr algn="ctr"/>
            <a:r>
              <a:rPr lang="en-US" b="1" dirty="0" smtClean="0">
                <a:solidFill>
                  <a:schemeClr val="tx2"/>
                </a:solidFill>
              </a:rPr>
              <a:t>Normal Diet</a:t>
            </a:r>
            <a:endParaRPr lang="en-US" b="1" dirty="0">
              <a:solidFill>
                <a:schemeClr val="tx2"/>
              </a:solidFill>
            </a:endParaRPr>
          </a:p>
        </p:txBody>
      </p:sp>
      <p:sp>
        <p:nvSpPr>
          <p:cNvPr id="113" name="TextBox 112"/>
          <p:cNvSpPr txBox="1"/>
          <p:nvPr/>
        </p:nvSpPr>
        <p:spPr>
          <a:xfrm>
            <a:off x="7239000" y="5298867"/>
            <a:ext cx="1371600" cy="369332"/>
          </a:xfrm>
          <a:prstGeom prst="rect">
            <a:avLst/>
          </a:prstGeom>
          <a:noFill/>
        </p:spPr>
        <p:txBody>
          <a:bodyPr wrap="square" rtlCol="0">
            <a:spAutoFit/>
          </a:bodyPr>
          <a:lstStyle/>
          <a:p>
            <a:pPr algn="ctr"/>
            <a:r>
              <a:rPr lang="en-US" b="1" dirty="0" smtClean="0">
                <a:solidFill>
                  <a:srgbClr val="C00000"/>
                </a:solidFill>
              </a:rPr>
              <a:t>HS Diet</a:t>
            </a:r>
            <a:endParaRPr lang="en-US" b="1" dirty="0">
              <a:solidFill>
                <a:srgbClr val="C00000"/>
              </a:solidFill>
            </a:endParaRPr>
          </a:p>
        </p:txBody>
      </p:sp>
      <p:sp>
        <p:nvSpPr>
          <p:cNvPr id="114" name="TextBox 113"/>
          <p:cNvSpPr txBox="1"/>
          <p:nvPr/>
        </p:nvSpPr>
        <p:spPr>
          <a:xfrm>
            <a:off x="5334000" y="3165267"/>
            <a:ext cx="1371600" cy="369332"/>
          </a:xfrm>
          <a:prstGeom prst="rect">
            <a:avLst/>
          </a:prstGeom>
          <a:noFill/>
        </p:spPr>
        <p:txBody>
          <a:bodyPr wrap="square" rtlCol="0">
            <a:spAutoFit/>
          </a:bodyPr>
          <a:lstStyle/>
          <a:p>
            <a:pPr algn="ctr"/>
            <a:r>
              <a:rPr lang="en-US" b="1" dirty="0" smtClean="0">
                <a:solidFill>
                  <a:schemeClr val="tx2"/>
                </a:solidFill>
              </a:rPr>
              <a:t>Normal Diet</a:t>
            </a:r>
            <a:endParaRPr lang="en-US" b="1" dirty="0">
              <a:solidFill>
                <a:schemeClr val="tx2"/>
              </a:solidFill>
            </a:endParaRPr>
          </a:p>
        </p:txBody>
      </p:sp>
      <p:sp>
        <p:nvSpPr>
          <p:cNvPr id="115" name="TextBox 114"/>
          <p:cNvSpPr txBox="1"/>
          <p:nvPr/>
        </p:nvSpPr>
        <p:spPr>
          <a:xfrm>
            <a:off x="7620000" y="3165267"/>
            <a:ext cx="1371600" cy="369332"/>
          </a:xfrm>
          <a:prstGeom prst="rect">
            <a:avLst/>
          </a:prstGeom>
          <a:noFill/>
        </p:spPr>
        <p:txBody>
          <a:bodyPr wrap="square" rtlCol="0">
            <a:spAutoFit/>
          </a:bodyPr>
          <a:lstStyle/>
          <a:p>
            <a:pPr algn="ctr"/>
            <a:r>
              <a:rPr lang="en-US" b="1" dirty="0" smtClean="0">
                <a:solidFill>
                  <a:srgbClr val="C00000"/>
                </a:solidFill>
              </a:rPr>
              <a:t>HS Diet</a:t>
            </a:r>
            <a:endParaRPr lang="en-US" b="1" dirty="0">
              <a:solidFill>
                <a:srgbClr val="C00000"/>
              </a:solidFill>
            </a:endParaRPr>
          </a:p>
        </p:txBody>
      </p:sp>
      <p:sp>
        <p:nvSpPr>
          <p:cNvPr id="116" name="TextBox 115"/>
          <p:cNvSpPr txBox="1"/>
          <p:nvPr/>
        </p:nvSpPr>
        <p:spPr>
          <a:xfrm>
            <a:off x="5791200" y="1488867"/>
            <a:ext cx="1371600" cy="369332"/>
          </a:xfrm>
          <a:prstGeom prst="rect">
            <a:avLst/>
          </a:prstGeom>
          <a:noFill/>
        </p:spPr>
        <p:txBody>
          <a:bodyPr wrap="square" rtlCol="0">
            <a:spAutoFit/>
          </a:bodyPr>
          <a:lstStyle/>
          <a:p>
            <a:pPr algn="ctr"/>
            <a:r>
              <a:rPr lang="en-US" b="1" dirty="0" smtClean="0">
                <a:solidFill>
                  <a:schemeClr val="tx2"/>
                </a:solidFill>
              </a:rPr>
              <a:t>Normal Diet</a:t>
            </a:r>
            <a:endParaRPr lang="en-US" b="1" dirty="0">
              <a:solidFill>
                <a:schemeClr val="tx2"/>
              </a:solidFill>
            </a:endParaRPr>
          </a:p>
        </p:txBody>
      </p:sp>
      <p:sp>
        <p:nvSpPr>
          <p:cNvPr id="117" name="TextBox 116"/>
          <p:cNvSpPr txBox="1"/>
          <p:nvPr/>
        </p:nvSpPr>
        <p:spPr>
          <a:xfrm>
            <a:off x="7239000" y="1488867"/>
            <a:ext cx="1371600" cy="369332"/>
          </a:xfrm>
          <a:prstGeom prst="rect">
            <a:avLst/>
          </a:prstGeom>
          <a:noFill/>
        </p:spPr>
        <p:txBody>
          <a:bodyPr wrap="square" rtlCol="0">
            <a:spAutoFit/>
          </a:bodyPr>
          <a:lstStyle/>
          <a:p>
            <a:pPr algn="ctr"/>
            <a:r>
              <a:rPr lang="en-US" b="1" dirty="0">
                <a:solidFill>
                  <a:schemeClr val="tx2"/>
                </a:solidFill>
              </a:rPr>
              <a:t>Normal Diet</a:t>
            </a:r>
          </a:p>
        </p:txBody>
      </p:sp>
      <p:cxnSp>
        <p:nvCxnSpPr>
          <p:cNvPr id="118" name="Elbow Connector 117"/>
          <p:cNvCxnSpPr>
            <a:stCxn id="114" idx="0"/>
            <a:endCxn id="115" idx="0"/>
          </p:cNvCxnSpPr>
          <p:nvPr/>
        </p:nvCxnSpPr>
        <p:spPr>
          <a:xfrm rot="5400000" flipH="1" flipV="1">
            <a:off x="7162800" y="2022267"/>
            <a:ext cx="12700" cy="2286000"/>
          </a:xfrm>
          <a:prstGeom prst="bentConnector3">
            <a:avLst>
              <a:gd name="adj1" fmla="val 1612993"/>
            </a:avLst>
          </a:prstGeom>
        </p:spPr>
        <p:style>
          <a:lnRef idx="2">
            <a:schemeClr val="dk1"/>
          </a:lnRef>
          <a:fillRef idx="0">
            <a:schemeClr val="dk1"/>
          </a:fillRef>
          <a:effectRef idx="1">
            <a:schemeClr val="dk1"/>
          </a:effectRef>
          <a:fontRef idx="minor">
            <a:schemeClr val="tx1"/>
          </a:fontRef>
        </p:style>
      </p:cxnSp>
      <p:cxnSp>
        <p:nvCxnSpPr>
          <p:cNvPr id="120" name="Elbow Connector 119"/>
          <p:cNvCxnSpPr>
            <a:stCxn id="111" idx="0"/>
            <a:endCxn id="113" idx="0"/>
          </p:cNvCxnSpPr>
          <p:nvPr/>
        </p:nvCxnSpPr>
        <p:spPr>
          <a:xfrm rot="5400000" flipH="1" flipV="1">
            <a:off x="6934200" y="4308267"/>
            <a:ext cx="12700" cy="1981200"/>
          </a:xfrm>
          <a:prstGeom prst="bentConnector3">
            <a:avLst>
              <a:gd name="adj1" fmla="val 1893512"/>
            </a:avLst>
          </a:prstGeom>
        </p:spPr>
        <p:style>
          <a:lnRef idx="2">
            <a:schemeClr val="dk1"/>
          </a:lnRef>
          <a:fillRef idx="0">
            <a:schemeClr val="dk1"/>
          </a:fillRef>
          <a:effectRef idx="1">
            <a:schemeClr val="dk1"/>
          </a:effectRef>
          <a:fontRef idx="minor">
            <a:schemeClr val="tx1"/>
          </a:fontRef>
        </p:style>
      </p:cxnSp>
      <p:sp>
        <p:nvSpPr>
          <p:cNvPr id="121" name="Shape 188"/>
          <p:cNvSpPr txBox="1"/>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800" b="1" dirty="0" smtClean="0">
                <a:solidFill>
                  <a:schemeClr val="dk1"/>
                </a:solidFill>
                <a:latin typeface="Calibri"/>
                <a:ea typeface="Calibri"/>
                <a:cs typeface="Calibri"/>
                <a:sym typeface="Calibri"/>
              </a:rPr>
              <a:t>Experimental Design: F2 generation</a:t>
            </a:r>
            <a:endParaRPr lang="en-US" sz="2800" b="1" i="0" u="none" strike="noStrike" cap="none" baseline="0" dirty="0">
              <a:solidFill>
                <a:schemeClr val="dk1"/>
              </a:solidFill>
              <a:latin typeface="Calibri"/>
              <a:ea typeface="Calibri"/>
              <a:cs typeface="Calibri"/>
              <a:sym typeface="Calibri"/>
            </a:endParaRPr>
          </a:p>
        </p:txBody>
      </p:sp>
      <p:cxnSp>
        <p:nvCxnSpPr>
          <p:cNvPr id="3" name="Elbow Connector 2"/>
          <p:cNvCxnSpPr/>
          <p:nvPr/>
        </p:nvCxnSpPr>
        <p:spPr>
          <a:xfrm rot="16200000" flipH="1">
            <a:off x="1151933" y="4388788"/>
            <a:ext cx="685800" cy="677158"/>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22" name="Elbow Connector 121"/>
          <p:cNvCxnSpPr/>
          <p:nvPr/>
        </p:nvCxnSpPr>
        <p:spPr>
          <a:xfrm rot="16200000" flipH="1">
            <a:off x="6024121" y="4383346"/>
            <a:ext cx="685800" cy="677158"/>
          </a:xfrm>
          <a:prstGeom prst="bentConnector3">
            <a:avLst/>
          </a:prstGeom>
          <a:ln>
            <a:tailEnd type="arrow"/>
          </a:ln>
        </p:spPr>
        <p:style>
          <a:lnRef idx="2">
            <a:schemeClr val="dk1"/>
          </a:lnRef>
          <a:fillRef idx="0">
            <a:schemeClr val="dk1"/>
          </a:fillRef>
          <a:effectRef idx="1">
            <a:schemeClr val="dk1"/>
          </a:effectRef>
          <a:fontRef idx="minor">
            <a:schemeClr val="tx1"/>
          </a:fontRef>
        </p:style>
      </p:cxnSp>
      <p:sp>
        <p:nvSpPr>
          <p:cNvPr id="64" name="TextBox 63"/>
          <p:cNvSpPr txBox="1"/>
          <p:nvPr/>
        </p:nvSpPr>
        <p:spPr>
          <a:xfrm>
            <a:off x="1271094" y="990600"/>
            <a:ext cx="1898650" cy="400110"/>
          </a:xfrm>
          <a:prstGeom prst="rect">
            <a:avLst/>
          </a:prstGeom>
          <a:noFill/>
        </p:spPr>
        <p:txBody>
          <a:bodyPr wrap="square" rtlCol="0">
            <a:spAutoFit/>
          </a:bodyPr>
          <a:lstStyle/>
          <a:p>
            <a:pPr algn="ctr"/>
            <a:r>
              <a:rPr lang="en-IN" sz="2000" b="1" dirty="0" smtClean="0"/>
              <a:t>Treatment</a:t>
            </a:r>
            <a:endParaRPr lang="en-US" b="1" dirty="0"/>
          </a:p>
        </p:txBody>
      </p:sp>
      <p:sp>
        <p:nvSpPr>
          <p:cNvPr id="65" name="TextBox 64"/>
          <p:cNvSpPr txBox="1"/>
          <p:nvPr/>
        </p:nvSpPr>
        <p:spPr>
          <a:xfrm>
            <a:off x="6071694" y="990600"/>
            <a:ext cx="1898650" cy="400110"/>
          </a:xfrm>
          <a:prstGeom prst="rect">
            <a:avLst/>
          </a:prstGeom>
          <a:noFill/>
        </p:spPr>
        <p:txBody>
          <a:bodyPr wrap="square" rtlCol="0">
            <a:spAutoFit/>
          </a:bodyPr>
          <a:lstStyle/>
          <a:p>
            <a:pPr algn="ctr"/>
            <a:r>
              <a:rPr lang="en-IN" sz="2000" b="1" dirty="0" smtClean="0"/>
              <a:t>Control</a:t>
            </a:r>
            <a:endParaRPr lang="en-US" b="1" dirty="0"/>
          </a:p>
        </p:txBody>
      </p:sp>
    </p:spTree>
    <p:extLst>
      <p:ext uri="{BB962C8B-B14F-4D97-AF65-F5344CB8AC3E}">
        <p14:creationId xmlns:p14="http://schemas.microsoft.com/office/powerpoint/2010/main" val="3336517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14400" y="1486494"/>
            <a:ext cx="6305550" cy="3381376"/>
            <a:chOff x="-838200" y="885824"/>
            <a:chExt cx="6305550" cy="3381376"/>
          </a:xfrm>
        </p:grpSpPr>
        <p:pic>
          <p:nvPicPr>
            <p:cNvPr id="1026"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8200" y="885824"/>
              <a:ext cx="6305550" cy="31527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66800" y="3897868"/>
              <a:ext cx="3429000" cy="369332"/>
            </a:xfrm>
            <a:prstGeom prst="rect">
              <a:avLst/>
            </a:prstGeom>
            <a:solidFill>
              <a:schemeClr val="bg1"/>
            </a:solidFill>
          </p:spPr>
          <p:txBody>
            <a:bodyPr wrap="square" rtlCol="0">
              <a:spAutoFit/>
            </a:bodyPr>
            <a:lstStyle/>
            <a:p>
              <a:r>
                <a:rPr lang="en-IN" dirty="0" smtClean="0"/>
                <a:t>Normal Diet	HS Diet</a:t>
              </a:r>
              <a:endParaRPr lang="en-US" dirty="0"/>
            </a:p>
          </p:txBody>
        </p:sp>
      </p:grpSp>
      <p:grpSp>
        <p:nvGrpSpPr>
          <p:cNvPr id="3" name="Group 2"/>
          <p:cNvGrpSpPr/>
          <p:nvPr/>
        </p:nvGrpSpPr>
        <p:grpSpPr>
          <a:xfrm>
            <a:off x="3733800" y="1486494"/>
            <a:ext cx="6305550" cy="3369708"/>
            <a:chOff x="3810000" y="885824"/>
            <a:chExt cx="6305550" cy="3369708"/>
          </a:xfrm>
        </p:grpSpPr>
        <p:pic>
          <p:nvPicPr>
            <p:cNvPr id="1027"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810000" y="885824"/>
              <a:ext cx="6305550" cy="31527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715000" y="3886200"/>
              <a:ext cx="3429000" cy="369332"/>
            </a:xfrm>
            <a:prstGeom prst="rect">
              <a:avLst/>
            </a:prstGeom>
            <a:solidFill>
              <a:schemeClr val="bg1"/>
            </a:solidFill>
          </p:spPr>
          <p:txBody>
            <a:bodyPr wrap="square" rtlCol="0">
              <a:spAutoFit/>
            </a:bodyPr>
            <a:lstStyle/>
            <a:p>
              <a:r>
                <a:rPr lang="en-IN" dirty="0" smtClean="0"/>
                <a:t>Normal Diet	HS Diet</a:t>
              </a:r>
              <a:endParaRPr lang="en-US" dirty="0"/>
            </a:p>
          </p:txBody>
        </p:sp>
      </p:grpSp>
      <p:grpSp>
        <p:nvGrpSpPr>
          <p:cNvPr id="12" name="Group 11"/>
          <p:cNvGrpSpPr/>
          <p:nvPr/>
        </p:nvGrpSpPr>
        <p:grpSpPr>
          <a:xfrm>
            <a:off x="6019800" y="5020270"/>
            <a:ext cx="3048000" cy="923330"/>
            <a:chOff x="1752600" y="4572000"/>
            <a:chExt cx="3048000" cy="923330"/>
          </a:xfrm>
        </p:grpSpPr>
        <p:sp>
          <p:nvSpPr>
            <p:cNvPr id="13" name="Oval 12"/>
            <p:cNvSpPr/>
            <p:nvPr/>
          </p:nvSpPr>
          <p:spPr>
            <a:xfrm>
              <a:off x="1752600" y="4648200"/>
              <a:ext cx="304800" cy="304800"/>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752600" y="5142905"/>
              <a:ext cx="304800" cy="30480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3600" y="4572000"/>
              <a:ext cx="2667000" cy="923330"/>
            </a:xfrm>
            <a:prstGeom prst="rect">
              <a:avLst/>
            </a:prstGeom>
            <a:noFill/>
          </p:spPr>
          <p:txBody>
            <a:bodyPr wrap="square" rtlCol="0">
              <a:spAutoFit/>
            </a:bodyPr>
            <a:lstStyle/>
            <a:p>
              <a:r>
                <a:rPr lang="en-IN" dirty="0" smtClean="0"/>
                <a:t>Normal Diet ancestry</a:t>
              </a:r>
            </a:p>
            <a:p>
              <a:endParaRPr lang="en-IN" dirty="0" smtClean="0"/>
            </a:p>
            <a:p>
              <a:r>
                <a:rPr lang="en-IN" dirty="0" smtClean="0"/>
                <a:t>High sugar Diet ancestry</a:t>
              </a:r>
              <a:endParaRPr lang="en-US" dirty="0"/>
            </a:p>
          </p:txBody>
        </p:sp>
      </p:grpSp>
      <p:sp>
        <p:nvSpPr>
          <p:cNvPr id="17" name="Shape 188"/>
          <p:cNvSpPr txBox="1"/>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lvl="0" algn="ctr">
              <a:buSzPct val="25000"/>
            </a:pPr>
            <a:r>
              <a:rPr lang="en-US" sz="2800" b="1" dirty="0" smtClean="0">
                <a:solidFill>
                  <a:schemeClr val="dk1"/>
                </a:solidFill>
                <a:latin typeface="Calibri"/>
                <a:ea typeface="Calibri"/>
                <a:cs typeface="Calibri"/>
                <a:sym typeface="Calibri"/>
              </a:rPr>
              <a:t>F2 generation </a:t>
            </a:r>
            <a:r>
              <a:rPr lang="en-US" sz="2800" b="1" dirty="0" smtClean="0"/>
              <a:t>triacylglyceride</a:t>
            </a:r>
            <a:r>
              <a:rPr lang="en-US" sz="2800" dirty="0"/>
              <a:t> </a:t>
            </a:r>
            <a:r>
              <a:rPr lang="en-US" sz="2800" b="1" dirty="0" smtClean="0">
                <a:solidFill>
                  <a:schemeClr val="dk1"/>
                </a:solidFill>
                <a:latin typeface="Calibri"/>
                <a:ea typeface="Calibri"/>
                <a:cs typeface="Calibri"/>
                <a:sym typeface="Calibri"/>
              </a:rPr>
              <a:t>levels</a:t>
            </a:r>
            <a:endParaRPr lang="en-US" sz="2800" b="1" i="0" u="none" strike="noStrike" cap="none" baseline="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28981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a:xfrm>
            <a:off x="97439" y="3200400"/>
            <a:ext cx="9046561" cy="140038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97439" y="5305217"/>
            <a:ext cx="9046561" cy="140038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4343400" y="2098134"/>
            <a:ext cx="533400" cy="400110"/>
          </a:xfrm>
          <a:prstGeom prst="rect">
            <a:avLst/>
          </a:prstGeom>
          <a:noFill/>
        </p:spPr>
        <p:txBody>
          <a:bodyPr wrap="square" rtlCol="0">
            <a:spAutoFit/>
          </a:bodyPr>
          <a:lstStyle/>
          <a:p>
            <a:r>
              <a:rPr lang="en-US" sz="2000" b="1" dirty="0" smtClean="0"/>
              <a:t>F0</a:t>
            </a:r>
            <a:endParaRPr lang="en-US" sz="2000" b="1" dirty="0"/>
          </a:p>
        </p:txBody>
      </p:sp>
      <p:sp>
        <p:nvSpPr>
          <p:cNvPr id="82" name="TextBox 81"/>
          <p:cNvSpPr txBox="1"/>
          <p:nvPr/>
        </p:nvSpPr>
        <p:spPr>
          <a:xfrm>
            <a:off x="4343400" y="3784714"/>
            <a:ext cx="533400" cy="400110"/>
          </a:xfrm>
          <a:prstGeom prst="rect">
            <a:avLst/>
          </a:prstGeom>
          <a:noFill/>
        </p:spPr>
        <p:txBody>
          <a:bodyPr wrap="square" rtlCol="0">
            <a:spAutoFit/>
          </a:bodyPr>
          <a:lstStyle/>
          <a:p>
            <a:r>
              <a:rPr lang="en-US" sz="2000" b="1" dirty="0" smtClean="0"/>
              <a:t>F1</a:t>
            </a:r>
            <a:endParaRPr lang="en-US" sz="2000" b="1" dirty="0"/>
          </a:p>
        </p:txBody>
      </p:sp>
      <p:sp>
        <p:nvSpPr>
          <p:cNvPr id="83" name="TextBox 82"/>
          <p:cNvSpPr txBox="1"/>
          <p:nvPr/>
        </p:nvSpPr>
        <p:spPr>
          <a:xfrm>
            <a:off x="4343400" y="5918314"/>
            <a:ext cx="533400" cy="400110"/>
          </a:xfrm>
          <a:prstGeom prst="rect">
            <a:avLst/>
          </a:prstGeom>
          <a:noFill/>
        </p:spPr>
        <p:txBody>
          <a:bodyPr wrap="square" rtlCol="0">
            <a:spAutoFit/>
          </a:bodyPr>
          <a:lstStyle/>
          <a:p>
            <a:r>
              <a:rPr lang="en-US" sz="2000" b="1" dirty="0" smtClean="0"/>
              <a:t>F2</a:t>
            </a:r>
            <a:endParaRPr lang="en-US" sz="2000" b="1" dirty="0"/>
          </a:p>
        </p:txBody>
      </p:sp>
      <p:grpSp>
        <p:nvGrpSpPr>
          <p:cNvPr id="84" name="Group 83"/>
          <p:cNvGrpSpPr/>
          <p:nvPr/>
        </p:nvGrpSpPr>
        <p:grpSpPr>
          <a:xfrm rot="2559138" flipV="1">
            <a:off x="2260304" y="2160747"/>
            <a:ext cx="304800" cy="304800"/>
            <a:chOff x="1981200" y="990600"/>
            <a:chExt cx="609600" cy="609600"/>
          </a:xfrm>
        </p:grpSpPr>
        <p:cxnSp>
          <p:nvCxnSpPr>
            <p:cNvPr id="85" name="Straight Connector 84"/>
            <p:cNvCxnSpPr/>
            <p:nvPr/>
          </p:nvCxnSpPr>
          <p:spPr>
            <a:xfrm>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p:cNvCxnSpPr/>
            <p:nvPr/>
          </p:nvCxnSpPr>
          <p:spPr>
            <a:xfrm rot="16200000">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grpSp>
      <p:cxnSp>
        <p:nvCxnSpPr>
          <p:cNvPr id="87" name="Straight Arrow Connector 86"/>
          <p:cNvCxnSpPr/>
          <p:nvPr/>
        </p:nvCxnSpPr>
        <p:spPr>
          <a:xfrm>
            <a:off x="2397825" y="2479134"/>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88" name="Picture 4" descr="C:\Users\Manoj\Desktop\drosoimage\450px-Biology_Illustration_Animals_Insects_Drosophila_melanogaster.svg.png"/>
          <p:cNvPicPr>
            <a:picLocks noChangeAspect="1" noChangeArrowheads="1"/>
          </p:cNvPicPr>
          <p:nvPr/>
        </p:nvPicPr>
        <p:blipFill>
          <a:blip r:embed="rId2" cstate="print">
            <a:duotone>
              <a:prstClr val="black"/>
              <a:schemeClr val="accent2">
                <a:tint val="45000"/>
                <a:satMod val="400000"/>
              </a:schemeClr>
            </a:duotone>
          </a:blip>
          <a:srcRect l="49553"/>
          <a:stretch>
            <a:fillRect/>
          </a:stretch>
        </p:blipFill>
        <p:spPr bwMode="auto">
          <a:xfrm>
            <a:off x="2752425" y="1986309"/>
            <a:ext cx="905175" cy="797464"/>
          </a:xfrm>
          <a:prstGeom prst="rect">
            <a:avLst/>
          </a:prstGeom>
          <a:noFill/>
        </p:spPr>
      </p:pic>
      <p:pic>
        <p:nvPicPr>
          <p:cNvPr id="89" name="Picture 4" descr="C:\Users\Manoj\Desktop\drosoimage\450px-Biology_Illustration_Animals_Insects_Drosophila_melanogaster.svg.png"/>
          <p:cNvPicPr>
            <a:picLocks noChangeAspect="1" noChangeArrowheads="1"/>
          </p:cNvPicPr>
          <p:nvPr/>
        </p:nvPicPr>
        <p:blipFill>
          <a:blip r:embed="rId2" cstate="print"/>
          <a:srcRect r="50222"/>
          <a:stretch>
            <a:fillRect/>
          </a:stretch>
        </p:blipFill>
        <p:spPr bwMode="auto">
          <a:xfrm>
            <a:off x="1088039" y="1986309"/>
            <a:ext cx="893161" cy="797466"/>
          </a:xfrm>
          <a:prstGeom prst="rect">
            <a:avLst/>
          </a:prstGeom>
          <a:noFill/>
        </p:spPr>
      </p:pic>
      <p:pic>
        <p:nvPicPr>
          <p:cNvPr id="90" name="Picture 4" descr="C:\Users\Manoj\Desktop\drosoimage\450px-Biology_Illustration_Animals_Insects_Drosophila_melanogaster.svg.png"/>
          <p:cNvPicPr>
            <a:picLocks noChangeAspect="1" noChangeArrowheads="1"/>
          </p:cNvPicPr>
          <p:nvPr/>
        </p:nvPicPr>
        <p:blipFill>
          <a:blip r:embed="rId2" cstate="print">
            <a:duotone>
              <a:prstClr val="black"/>
              <a:schemeClr val="accent2">
                <a:tint val="45000"/>
                <a:satMod val="400000"/>
              </a:schemeClr>
            </a:duotone>
          </a:blip>
          <a:srcRect r="50222"/>
          <a:stretch>
            <a:fillRect/>
          </a:stretch>
        </p:blipFill>
        <p:spPr bwMode="auto">
          <a:xfrm>
            <a:off x="2438400" y="3621801"/>
            <a:ext cx="893161" cy="797466"/>
          </a:xfrm>
          <a:prstGeom prst="rect">
            <a:avLst/>
          </a:prstGeom>
          <a:noFill/>
        </p:spPr>
      </p:pic>
      <p:pic>
        <p:nvPicPr>
          <p:cNvPr id="91" name="Picture 4" descr="C:\Users\Manoj\Desktop\drosoimage\450px-Biology_Illustration_Animals_Insects_Drosophila_melanogaster.svg.png"/>
          <p:cNvPicPr>
            <a:picLocks noChangeAspect="1" noChangeArrowheads="1"/>
          </p:cNvPicPr>
          <p:nvPr/>
        </p:nvPicPr>
        <p:blipFill>
          <a:blip r:embed="rId2" cstate="print"/>
          <a:srcRect r="50222"/>
          <a:stretch>
            <a:fillRect/>
          </a:stretch>
        </p:blipFill>
        <p:spPr bwMode="auto">
          <a:xfrm>
            <a:off x="97439" y="3621801"/>
            <a:ext cx="893161" cy="797466"/>
          </a:xfrm>
          <a:prstGeom prst="rect">
            <a:avLst/>
          </a:prstGeom>
          <a:noFill/>
        </p:spPr>
      </p:pic>
      <p:pic>
        <p:nvPicPr>
          <p:cNvPr id="92" name="Picture 4" descr="C:\Users\Manoj\Desktop\drosoimage\450px-Biology_Illustration_Animals_Insects_Drosophila_melanogaster.svg.png"/>
          <p:cNvPicPr>
            <a:picLocks noChangeAspect="1" noChangeArrowheads="1"/>
          </p:cNvPicPr>
          <p:nvPr/>
        </p:nvPicPr>
        <p:blipFill>
          <a:blip r:embed="rId2" cstate="print"/>
          <a:srcRect l="49553"/>
          <a:stretch>
            <a:fillRect/>
          </a:stretch>
        </p:blipFill>
        <p:spPr bwMode="auto">
          <a:xfrm>
            <a:off x="1380825" y="3621801"/>
            <a:ext cx="905175" cy="797464"/>
          </a:xfrm>
          <a:prstGeom prst="rect">
            <a:avLst/>
          </a:prstGeom>
          <a:noFill/>
        </p:spPr>
      </p:pic>
      <p:pic>
        <p:nvPicPr>
          <p:cNvPr id="93" name="Picture 4" descr="C:\Users\Manoj\Desktop\drosoimage\450px-Biology_Illustration_Animals_Insects_Drosophila_melanogaster.svg.png"/>
          <p:cNvPicPr>
            <a:picLocks noChangeAspect="1" noChangeArrowheads="1"/>
          </p:cNvPicPr>
          <p:nvPr/>
        </p:nvPicPr>
        <p:blipFill>
          <a:blip r:embed="rId2" cstate="print">
            <a:duotone>
              <a:prstClr val="black"/>
              <a:schemeClr val="accent2">
                <a:tint val="45000"/>
                <a:satMod val="400000"/>
              </a:schemeClr>
            </a:duotone>
          </a:blip>
          <a:srcRect l="49553"/>
          <a:stretch>
            <a:fillRect/>
          </a:stretch>
        </p:blipFill>
        <p:spPr bwMode="auto">
          <a:xfrm>
            <a:off x="3438225" y="3621801"/>
            <a:ext cx="905175" cy="797464"/>
          </a:xfrm>
          <a:prstGeom prst="rect">
            <a:avLst/>
          </a:prstGeom>
          <a:noFill/>
        </p:spPr>
      </p:pic>
      <p:grpSp>
        <p:nvGrpSpPr>
          <p:cNvPr id="94" name="Group 93"/>
          <p:cNvGrpSpPr/>
          <p:nvPr/>
        </p:nvGrpSpPr>
        <p:grpSpPr>
          <a:xfrm rot="2559138" flipV="1">
            <a:off x="1003854" y="3913347"/>
            <a:ext cx="304800" cy="304800"/>
            <a:chOff x="1981200" y="990600"/>
            <a:chExt cx="609600" cy="609600"/>
          </a:xfrm>
        </p:grpSpPr>
        <p:cxnSp>
          <p:nvCxnSpPr>
            <p:cNvPr id="95" name="Straight Connector 94"/>
            <p:cNvCxnSpPr/>
            <p:nvPr/>
          </p:nvCxnSpPr>
          <p:spPr>
            <a:xfrm>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cxnSp>
          <p:nvCxnSpPr>
            <p:cNvPr id="96" name="Straight Connector 95"/>
            <p:cNvCxnSpPr/>
            <p:nvPr/>
          </p:nvCxnSpPr>
          <p:spPr>
            <a:xfrm rot="16200000">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grpSp>
      <p:pic>
        <p:nvPicPr>
          <p:cNvPr id="98" name="Picture 4" descr="C:\Users\Manoj\Desktop\drosoimage\450px-Biology_Illustration_Animals_Insects_Drosophila_melanogaster.svg.png"/>
          <p:cNvPicPr>
            <a:picLocks noChangeAspect="1" noChangeArrowheads="1"/>
          </p:cNvPicPr>
          <p:nvPr/>
        </p:nvPicPr>
        <p:blipFill>
          <a:blip r:embed="rId2" cstate="print">
            <a:duotone>
              <a:prstClr val="black"/>
              <a:schemeClr val="accent2">
                <a:tint val="45000"/>
                <a:satMod val="400000"/>
              </a:schemeClr>
            </a:duotone>
          </a:blip>
          <a:srcRect r="50222"/>
          <a:stretch>
            <a:fillRect/>
          </a:stretch>
        </p:blipFill>
        <p:spPr bwMode="auto">
          <a:xfrm>
            <a:off x="2057400" y="5755401"/>
            <a:ext cx="893161" cy="797466"/>
          </a:xfrm>
          <a:prstGeom prst="rect">
            <a:avLst/>
          </a:prstGeom>
          <a:noFill/>
        </p:spPr>
      </p:pic>
      <p:pic>
        <p:nvPicPr>
          <p:cNvPr id="99" name="Picture 4" descr="C:\Users\Manoj\Desktop\drosoimage\450px-Biology_Illustration_Animals_Insects_Drosophila_melanogaster.svg.png"/>
          <p:cNvPicPr>
            <a:picLocks noChangeAspect="1" noChangeArrowheads="1"/>
          </p:cNvPicPr>
          <p:nvPr/>
        </p:nvPicPr>
        <p:blipFill>
          <a:blip r:embed="rId2" cstate="print"/>
          <a:srcRect r="50222"/>
          <a:stretch>
            <a:fillRect/>
          </a:stretch>
        </p:blipFill>
        <p:spPr bwMode="auto">
          <a:xfrm>
            <a:off x="76200" y="5755401"/>
            <a:ext cx="893161" cy="797466"/>
          </a:xfrm>
          <a:prstGeom prst="rect">
            <a:avLst/>
          </a:prstGeom>
          <a:noFill/>
        </p:spPr>
      </p:pic>
      <p:pic>
        <p:nvPicPr>
          <p:cNvPr id="100" name="Picture 4" descr="C:\Users\Manoj\Desktop\drosoimage\450px-Biology_Illustration_Animals_Insects_Drosophila_melanogaster.svg.png"/>
          <p:cNvPicPr>
            <a:picLocks noChangeAspect="1" noChangeArrowheads="1"/>
          </p:cNvPicPr>
          <p:nvPr/>
        </p:nvPicPr>
        <p:blipFill>
          <a:blip r:embed="rId2" cstate="print"/>
          <a:srcRect l="49553"/>
          <a:stretch>
            <a:fillRect/>
          </a:stretch>
        </p:blipFill>
        <p:spPr bwMode="auto">
          <a:xfrm>
            <a:off x="990600" y="5755401"/>
            <a:ext cx="905175" cy="797464"/>
          </a:xfrm>
          <a:prstGeom prst="rect">
            <a:avLst/>
          </a:prstGeom>
          <a:noFill/>
        </p:spPr>
      </p:pic>
      <p:pic>
        <p:nvPicPr>
          <p:cNvPr id="101" name="Picture 4" descr="C:\Users\Manoj\Desktop\drosoimage\450px-Biology_Illustration_Animals_Insects_Drosophila_melanogaster.svg.png"/>
          <p:cNvPicPr>
            <a:picLocks noChangeAspect="1" noChangeArrowheads="1"/>
          </p:cNvPicPr>
          <p:nvPr/>
        </p:nvPicPr>
        <p:blipFill>
          <a:blip r:embed="rId2" cstate="print">
            <a:duotone>
              <a:prstClr val="black"/>
              <a:schemeClr val="accent2">
                <a:tint val="45000"/>
                <a:satMod val="400000"/>
              </a:schemeClr>
            </a:duotone>
          </a:blip>
          <a:srcRect l="49553"/>
          <a:stretch>
            <a:fillRect/>
          </a:stretch>
        </p:blipFill>
        <p:spPr bwMode="auto">
          <a:xfrm>
            <a:off x="2981025" y="5755401"/>
            <a:ext cx="905175" cy="797464"/>
          </a:xfrm>
          <a:prstGeom prst="rect">
            <a:avLst/>
          </a:prstGeom>
          <a:noFill/>
        </p:spPr>
      </p:pic>
      <p:sp>
        <p:nvSpPr>
          <p:cNvPr id="102" name="TextBox 101"/>
          <p:cNvSpPr txBox="1"/>
          <p:nvPr/>
        </p:nvSpPr>
        <p:spPr>
          <a:xfrm>
            <a:off x="228600" y="5298534"/>
            <a:ext cx="1371600" cy="369332"/>
          </a:xfrm>
          <a:prstGeom prst="rect">
            <a:avLst/>
          </a:prstGeom>
          <a:noFill/>
        </p:spPr>
        <p:txBody>
          <a:bodyPr wrap="square" rtlCol="0">
            <a:spAutoFit/>
          </a:bodyPr>
          <a:lstStyle/>
          <a:p>
            <a:pPr algn="ctr"/>
            <a:r>
              <a:rPr lang="en-US" b="1" dirty="0" smtClean="0">
                <a:solidFill>
                  <a:schemeClr val="tx2"/>
                </a:solidFill>
              </a:rPr>
              <a:t>Normal Diet</a:t>
            </a:r>
            <a:endParaRPr lang="en-US" b="1" dirty="0">
              <a:solidFill>
                <a:schemeClr val="tx2"/>
              </a:solidFill>
            </a:endParaRPr>
          </a:p>
        </p:txBody>
      </p:sp>
      <p:sp>
        <p:nvSpPr>
          <p:cNvPr id="103" name="TextBox 102"/>
          <p:cNvSpPr txBox="1"/>
          <p:nvPr/>
        </p:nvSpPr>
        <p:spPr>
          <a:xfrm>
            <a:off x="2209800" y="5298534"/>
            <a:ext cx="1371600" cy="369332"/>
          </a:xfrm>
          <a:prstGeom prst="rect">
            <a:avLst/>
          </a:prstGeom>
          <a:noFill/>
        </p:spPr>
        <p:txBody>
          <a:bodyPr wrap="square" rtlCol="0">
            <a:spAutoFit/>
          </a:bodyPr>
          <a:lstStyle/>
          <a:p>
            <a:pPr algn="ctr"/>
            <a:r>
              <a:rPr lang="en-US" b="1" dirty="0" smtClean="0">
                <a:solidFill>
                  <a:srgbClr val="C00000"/>
                </a:solidFill>
              </a:rPr>
              <a:t>HS Diet</a:t>
            </a:r>
            <a:endParaRPr lang="en-US" b="1" dirty="0">
              <a:solidFill>
                <a:srgbClr val="C00000"/>
              </a:solidFill>
            </a:endParaRPr>
          </a:p>
        </p:txBody>
      </p:sp>
      <p:sp>
        <p:nvSpPr>
          <p:cNvPr id="105" name="TextBox 104"/>
          <p:cNvSpPr txBox="1"/>
          <p:nvPr/>
        </p:nvSpPr>
        <p:spPr>
          <a:xfrm>
            <a:off x="533400" y="3164934"/>
            <a:ext cx="1371600" cy="369332"/>
          </a:xfrm>
          <a:prstGeom prst="rect">
            <a:avLst/>
          </a:prstGeom>
          <a:noFill/>
        </p:spPr>
        <p:txBody>
          <a:bodyPr wrap="square" rtlCol="0">
            <a:spAutoFit/>
          </a:bodyPr>
          <a:lstStyle/>
          <a:p>
            <a:pPr algn="ctr"/>
            <a:r>
              <a:rPr lang="en-US" b="1" dirty="0" smtClean="0">
                <a:solidFill>
                  <a:schemeClr val="tx2"/>
                </a:solidFill>
              </a:rPr>
              <a:t>Normal Diet</a:t>
            </a:r>
            <a:endParaRPr lang="en-US" b="1" dirty="0">
              <a:solidFill>
                <a:schemeClr val="tx2"/>
              </a:solidFill>
            </a:endParaRPr>
          </a:p>
        </p:txBody>
      </p:sp>
      <p:sp>
        <p:nvSpPr>
          <p:cNvPr id="106" name="TextBox 105"/>
          <p:cNvSpPr txBox="1"/>
          <p:nvPr/>
        </p:nvSpPr>
        <p:spPr>
          <a:xfrm>
            <a:off x="2819400" y="3164934"/>
            <a:ext cx="1371600" cy="369332"/>
          </a:xfrm>
          <a:prstGeom prst="rect">
            <a:avLst/>
          </a:prstGeom>
          <a:noFill/>
        </p:spPr>
        <p:txBody>
          <a:bodyPr wrap="square" rtlCol="0">
            <a:spAutoFit/>
          </a:bodyPr>
          <a:lstStyle/>
          <a:p>
            <a:pPr algn="ctr"/>
            <a:r>
              <a:rPr lang="en-US" b="1" dirty="0" smtClean="0">
                <a:solidFill>
                  <a:srgbClr val="C00000"/>
                </a:solidFill>
              </a:rPr>
              <a:t>HS Diet</a:t>
            </a:r>
            <a:endParaRPr lang="en-US" b="1" dirty="0">
              <a:solidFill>
                <a:srgbClr val="C00000"/>
              </a:solidFill>
            </a:endParaRPr>
          </a:p>
        </p:txBody>
      </p:sp>
      <p:sp>
        <p:nvSpPr>
          <p:cNvPr id="107" name="TextBox 106"/>
          <p:cNvSpPr txBox="1"/>
          <p:nvPr/>
        </p:nvSpPr>
        <p:spPr>
          <a:xfrm>
            <a:off x="990600" y="1488534"/>
            <a:ext cx="1371600" cy="369332"/>
          </a:xfrm>
          <a:prstGeom prst="rect">
            <a:avLst/>
          </a:prstGeom>
          <a:noFill/>
        </p:spPr>
        <p:txBody>
          <a:bodyPr wrap="square" rtlCol="0">
            <a:spAutoFit/>
          </a:bodyPr>
          <a:lstStyle/>
          <a:p>
            <a:pPr algn="ctr"/>
            <a:r>
              <a:rPr lang="en-US" b="1" dirty="0" smtClean="0">
                <a:solidFill>
                  <a:schemeClr val="tx2"/>
                </a:solidFill>
              </a:rPr>
              <a:t>Normal Diet</a:t>
            </a:r>
            <a:endParaRPr lang="en-US" b="1" dirty="0">
              <a:solidFill>
                <a:schemeClr val="tx2"/>
              </a:solidFill>
            </a:endParaRPr>
          </a:p>
        </p:txBody>
      </p:sp>
      <p:sp>
        <p:nvSpPr>
          <p:cNvPr id="108" name="TextBox 107"/>
          <p:cNvSpPr txBox="1"/>
          <p:nvPr/>
        </p:nvSpPr>
        <p:spPr>
          <a:xfrm>
            <a:off x="2438400" y="1488534"/>
            <a:ext cx="1371600" cy="369332"/>
          </a:xfrm>
          <a:prstGeom prst="rect">
            <a:avLst/>
          </a:prstGeom>
          <a:noFill/>
        </p:spPr>
        <p:txBody>
          <a:bodyPr wrap="square" rtlCol="0">
            <a:spAutoFit/>
          </a:bodyPr>
          <a:lstStyle/>
          <a:p>
            <a:pPr algn="ctr"/>
            <a:r>
              <a:rPr lang="en-US" b="1" dirty="0" smtClean="0">
                <a:solidFill>
                  <a:srgbClr val="C00000"/>
                </a:solidFill>
              </a:rPr>
              <a:t>HS Diet</a:t>
            </a:r>
            <a:endParaRPr lang="en-US" b="1" dirty="0">
              <a:solidFill>
                <a:srgbClr val="C00000"/>
              </a:solidFill>
            </a:endParaRPr>
          </a:p>
        </p:txBody>
      </p:sp>
      <p:cxnSp>
        <p:nvCxnSpPr>
          <p:cNvPr id="112" name="Elbow Connector 111"/>
          <p:cNvCxnSpPr>
            <a:stCxn id="105" idx="0"/>
            <a:endCxn id="106" idx="0"/>
          </p:cNvCxnSpPr>
          <p:nvPr/>
        </p:nvCxnSpPr>
        <p:spPr>
          <a:xfrm rot="5400000" flipH="1" flipV="1">
            <a:off x="2362200" y="2021934"/>
            <a:ext cx="12700" cy="2286000"/>
          </a:xfrm>
          <a:prstGeom prst="bentConnector3">
            <a:avLst>
              <a:gd name="adj1" fmla="val 1612993"/>
            </a:avLst>
          </a:prstGeom>
        </p:spPr>
        <p:style>
          <a:lnRef idx="2">
            <a:schemeClr val="dk1"/>
          </a:lnRef>
          <a:fillRef idx="0">
            <a:schemeClr val="dk1"/>
          </a:fillRef>
          <a:effectRef idx="1">
            <a:schemeClr val="dk1"/>
          </a:effectRef>
          <a:fontRef idx="minor">
            <a:schemeClr val="tx1"/>
          </a:fontRef>
        </p:style>
      </p:cxnSp>
      <p:cxnSp>
        <p:nvCxnSpPr>
          <p:cNvPr id="119" name="Elbow Connector 118"/>
          <p:cNvCxnSpPr>
            <a:stCxn id="102" idx="0"/>
            <a:endCxn id="103" idx="0"/>
          </p:cNvCxnSpPr>
          <p:nvPr/>
        </p:nvCxnSpPr>
        <p:spPr>
          <a:xfrm rot="5400000" flipH="1" flipV="1">
            <a:off x="1905000" y="4307934"/>
            <a:ext cx="12700" cy="1981200"/>
          </a:xfrm>
          <a:prstGeom prst="bentConnector3">
            <a:avLst>
              <a:gd name="adj1" fmla="val 1893512"/>
            </a:avLst>
          </a:prstGeom>
        </p:spPr>
        <p:style>
          <a:lnRef idx="2">
            <a:schemeClr val="dk1"/>
          </a:lnRef>
          <a:fillRef idx="0">
            <a:schemeClr val="dk1"/>
          </a:fillRef>
          <a:effectRef idx="1">
            <a:schemeClr val="dk1"/>
          </a:effectRef>
          <a:fontRef idx="minor">
            <a:schemeClr val="tx1"/>
          </a:fontRef>
        </p:style>
      </p:cxnSp>
      <p:grpSp>
        <p:nvGrpSpPr>
          <p:cNvPr id="51" name="Group 50"/>
          <p:cNvGrpSpPr/>
          <p:nvPr/>
        </p:nvGrpSpPr>
        <p:grpSpPr>
          <a:xfrm rot="2559138" flipV="1">
            <a:off x="7060904" y="2161080"/>
            <a:ext cx="304800" cy="304800"/>
            <a:chOff x="1981200" y="990600"/>
            <a:chExt cx="609600" cy="609600"/>
          </a:xfrm>
        </p:grpSpPr>
        <p:cxnSp>
          <p:nvCxnSpPr>
            <p:cNvPr id="52" name="Straight Connector 51"/>
            <p:cNvCxnSpPr/>
            <p:nvPr/>
          </p:nvCxnSpPr>
          <p:spPr>
            <a:xfrm>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p:cNvCxnSpPr/>
            <p:nvPr/>
          </p:nvCxnSpPr>
          <p:spPr>
            <a:xfrm rot="16200000">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grpSp>
      <p:cxnSp>
        <p:nvCxnSpPr>
          <p:cNvPr id="54" name="Straight Arrow Connector 53"/>
          <p:cNvCxnSpPr/>
          <p:nvPr/>
        </p:nvCxnSpPr>
        <p:spPr>
          <a:xfrm>
            <a:off x="7198425" y="2479467"/>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55" name="Picture 4" descr="C:\Users\Manoj\Desktop\drosoimage\450px-Biology_Illustration_Animals_Insects_Drosophila_melanogaster.svg.png"/>
          <p:cNvPicPr>
            <a:picLocks noChangeAspect="1" noChangeArrowheads="1"/>
          </p:cNvPicPr>
          <p:nvPr/>
        </p:nvPicPr>
        <p:blipFill>
          <a:blip r:embed="rId2" cstate="print"/>
          <a:srcRect l="49553"/>
          <a:stretch>
            <a:fillRect/>
          </a:stretch>
        </p:blipFill>
        <p:spPr bwMode="auto">
          <a:xfrm>
            <a:off x="7553025" y="1986642"/>
            <a:ext cx="905175" cy="797464"/>
          </a:xfrm>
          <a:prstGeom prst="rect">
            <a:avLst/>
          </a:prstGeom>
          <a:noFill/>
          <a:ln>
            <a:noFill/>
          </a:ln>
        </p:spPr>
      </p:pic>
      <p:pic>
        <p:nvPicPr>
          <p:cNvPr id="56" name="Picture 4" descr="C:\Users\Manoj\Desktop\drosoimage\450px-Biology_Illustration_Animals_Insects_Drosophila_melanogaster.svg.png"/>
          <p:cNvPicPr>
            <a:picLocks noChangeAspect="1" noChangeArrowheads="1"/>
          </p:cNvPicPr>
          <p:nvPr/>
        </p:nvPicPr>
        <p:blipFill>
          <a:blip r:embed="rId2" cstate="print"/>
          <a:srcRect r="50222"/>
          <a:stretch>
            <a:fillRect/>
          </a:stretch>
        </p:blipFill>
        <p:spPr bwMode="auto">
          <a:xfrm>
            <a:off x="5888639" y="1986642"/>
            <a:ext cx="893161" cy="797466"/>
          </a:xfrm>
          <a:prstGeom prst="rect">
            <a:avLst/>
          </a:prstGeom>
          <a:noFill/>
        </p:spPr>
      </p:pic>
      <p:pic>
        <p:nvPicPr>
          <p:cNvPr id="57" name="Picture 4" descr="C:\Users\Manoj\Desktop\drosoimage\450px-Biology_Illustration_Animals_Insects_Drosophila_melanogaster.svg.png"/>
          <p:cNvPicPr>
            <a:picLocks noChangeAspect="1" noChangeArrowheads="1"/>
          </p:cNvPicPr>
          <p:nvPr/>
        </p:nvPicPr>
        <p:blipFill>
          <a:blip r:embed="rId2" cstate="print">
            <a:duotone>
              <a:prstClr val="black"/>
              <a:schemeClr val="accent2">
                <a:tint val="45000"/>
                <a:satMod val="400000"/>
              </a:schemeClr>
            </a:duotone>
          </a:blip>
          <a:srcRect r="50222"/>
          <a:stretch>
            <a:fillRect/>
          </a:stretch>
        </p:blipFill>
        <p:spPr bwMode="auto">
          <a:xfrm>
            <a:off x="7239000" y="3622134"/>
            <a:ext cx="893161" cy="797466"/>
          </a:xfrm>
          <a:prstGeom prst="rect">
            <a:avLst/>
          </a:prstGeom>
          <a:noFill/>
        </p:spPr>
      </p:pic>
      <p:pic>
        <p:nvPicPr>
          <p:cNvPr id="58" name="Picture 4" descr="C:\Users\Manoj\Desktop\drosoimage\450px-Biology_Illustration_Animals_Insects_Drosophila_melanogaster.svg.png"/>
          <p:cNvPicPr>
            <a:picLocks noChangeAspect="1" noChangeArrowheads="1"/>
          </p:cNvPicPr>
          <p:nvPr/>
        </p:nvPicPr>
        <p:blipFill>
          <a:blip r:embed="rId2" cstate="print"/>
          <a:srcRect r="50222"/>
          <a:stretch>
            <a:fillRect/>
          </a:stretch>
        </p:blipFill>
        <p:spPr bwMode="auto">
          <a:xfrm>
            <a:off x="4898039" y="3622134"/>
            <a:ext cx="893161" cy="797466"/>
          </a:xfrm>
          <a:prstGeom prst="rect">
            <a:avLst/>
          </a:prstGeom>
          <a:noFill/>
        </p:spPr>
      </p:pic>
      <p:pic>
        <p:nvPicPr>
          <p:cNvPr id="59" name="Picture 4" descr="C:\Users\Manoj\Desktop\drosoimage\450px-Biology_Illustration_Animals_Insects_Drosophila_melanogaster.svg.png"/>
          <p:cNvPicPr>
            <a:picLocks noChangeAspect="1" noChangeArrowheads="1"/>
          </p:cNvPicPr>
          <p:nvPr/>
        </p:nvPicPr>
        <p:blipFill>
          <a:blip r:embed="rId2" cstate="print"/>
          <a:srcRect l="49553"/>
          <a:stretch>
            <a:fillRect/>
          </a:stretch>
        </p:blipFill>
        <p:spPr bwMode="auto">
          <a:xfrm>
            <a:off x="6181425" y="3622134"/>
            <a:ext cx="905175" cy="797464"/>
          </a:xfrm>
          <a:prstGeom prst="rect">
            <a:avLst/>
          </a:prstGeom>
          <a:noFill/>
        </p:spPr>
      </p:pic>
      <p:pic>
        <p:nvPicPr>
          <p:cNvPr id="60" name="Picture 4" descr="C:\Users\Manoj\Desktop\drosoimage\450px-Biology_Illustration_Animals_Insects_Drosophila_melanogaster.svg.png"/>
          <p:cNvPicPr>
            <a:picLocks noChangeAspect="1" noChangeArrowheads="1"/>
          </p:cNvPicPr>
          <p:nvPr/>
        </p:nvPicPr>
        <p:blipFill>
          <a:blip r:embed="rId2" cstate="print">
            <a:duotone>
              <a:prstClr val="black"/>
              <a:schemeClr val="accent2">
                <a:tint val="45000"/>
                <a:satMod val="400000"/>
              </a:schemeClr>
            </a:duotone>
          </a:blip>
          <a:srcRect l="49553"/>
          <a:stretch>
            <a:fillRect/>
          </a:stretch>
        </p:blipFill>
        <p:spPr bwMode="auto">
          <a:xfrm>
            <a:off x="8238825" y="3622134"/>
            <a:ext cx="905175" cy="797464"/>
          </a:xfrm>
          <a:prstGeom prst="rect">
            <a:avLst/>
          </a:prstGeom>
          <a:noFill/>
        </p:spPr>
      </p:pic>
      <p:grpSp>
        <p:nvGrpSpPr>
          <p:cNvPr id="61" name="Group 60"/>
          <p:cNvGrpSpPr/>
          <p:nvPr/>
        </p:nvGrpSpPr>
        <p:grpSpPr>
          <a:xfrm rot="2559138" flipV="1">
            <a:off x="5804454" y="3913680"/>
            <a:ext cx="304800" cy="304800"/>
            <a:chOff x="1981200" y="990600"/>
            <a:chExt cx="609600" cy="609600"/>
          </a:xfrm>
        </p:grpSpPr>
        <p:cxnSp>
          <p:nvCxnSpPr>
            <p:cNvPr id="62" name="Straight Connector 61"/>
            <p:cNvCxnSpPr/>
            <p:nvPr/>
          </p:nvCxnSpPr>
          <p:spPr>
            <a:xfrm>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rot="16200000">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grpSp>
      <p:pic>
        <p:nvPicPr>
          <p:cNvPr id="78" name="Picture 4" descr="C:\Users\Manoj\Desktop\drosoimage\450px-Biology_Illustration_Animals_Insects_Drosophila_melanogaster.svg.png"/>
          <p:cNvPicPr>
            <a:picLocks noChangeAspect="1" noChangeArrowheads="1"/>
          </p:cNvPicPr>
          <p:nvPr/>
        </p:nvPicPr>
        <p:blipFill>
          <a:blip r:embed="rId2" cstate="print">
            <a:duotone>
              <a:prstClr val="black"/>
              <a:schemeClr val="accent2">
                <a:tint val="45000"/>
                <a:satMod val="400000"/>
              </a:schemeClr>
            </a:duotone>
          </a:blip>
          <a:srcRect r="50222"/>
          <a:stretch>
            <a:fillRect/>
          </a:stretch>
        </p:blipFill>
        <p:spPr bwMode="auto">
          <a:xfrm>
            <a:off x="7086600" y="5755734"/>
            <a:ext cx="893161" cy="797466"/>
          </a:xfrm>
          <a:prstGeom prst="rect">
            <a:avLst/>
          </a:prstGeom>
          <a:noFill/>
        </p:spPr>
      </p:pic>
      <p:pic>
        <p:nvPicPr>
          <p:cNvPr id="79" name="Picture 4" descr="C:\Users\Manoj\Desktop\drosoimage\450px-Biology_Illustration_Animals_Insects_Drosophila_melanogaster.svg.png"/>
          <p:cNvPicPr>
            <a:picLocks noChangeAspect="1" noChangeArrowheads="1"/>
          </p:cNvPicPr>
          <p:nvPr/>
        </p:nvPicPr>
        <p:blipFill>
          <a:blip r:embed="rId2" cstate="print"/>
          <a:srcRect r="50222"/>
          <a:stretch>
            <a:fillRect/>
          </a:stretch>
        </p:blipFill>
        <p:spPr bwMode="auto">
          <a:xfrm>
            <a:off x="5105400" y="5755734"/>
            <a:ext cx="893161" cy="797466"/>
          </a:xfrm>
          <a:prstGeom prst="rect">
            <a:avLst/>
          </a:prstGeom>
          <a:noFill/>
        </p:spPr>
      </p:pic>
      <p:pic>
        <p:nvPicPr>
          <p:cNvPr id="80" name="Picture 4" descr="C:\Users\Manoj\Desktop\drosoimage\450px-Biology_Illustration_Animals_Insects_Drosophila_melanogaster.svg.png"/>
          <p:cNvPicPr>
            <a:picLocks noChangeAspect="1" noChangeArrowheads="1"/>
          </p:cNvPicPr>
          <p:nvPr/>
        </p:nvPicPr>
        <p:blipFill>
          <a:blip r:embed="rId2" cstate="print"/>
          <a:srcRect l="49553"/>
          <a:stretch>
            <a:fillRect/>
          </a:stretch>
        </p:blipFill>
        <p:spPr bwMode="auto">
          <a:xfrm>
            <a:off x="6019800" y="5755734"/>
            <a:ext cx="905175" cy="797464"/>
          </a:xfrm>
          <a:prstGeom prst="rect">
            <a:avLst/>
          </a:prstGeom>
          <a:noFill/>
        </p:spPr>
      </p:pic>
      <p:pic>
        <p:nvPicPr>
          <p:cNvPr id="104" name="Picture 4" descr="C:\Users\Manoj\Desktop\drosoimage\450px-Biology_Illustration_Animals_Insects_Drosophila_melanogaster.svg.png"/>
          <p:cNvPicPr>
            <a:picLocks noChangeAspect="1" noChangeArrowheads="1"/>
          </p:cNvPicPr>
          <p:nvPr/>
        </p:nvPicPr>
        <p:blipFill>
          <a:blip r:embed="rId2" cstate="print">
            <a:duotone>
              <a:prstClr val="black"/>
              <a:schemeClr val="accent2">
                <a:tint val="45000"/>
                <a:satMod val="400000"/>
              </a:schemeClr>
            </a:duotone>
          </a:blip>
          <a:srcRect l="49553"/>
          <a:stretch>
            <a:fillRect/>
          </a:stretch>
        </p:blipFill>
        <p:spPr bwMode="auto">
          <a:xfrm>
            <a:off x="8010225" y="5755734"/>
            <a:ext cx="905175" cy="797464"/>
          </a:xfrm>
          <a:prstGeom prst="rect">
            <a:avLst/>
          </a:prstGeom>
          <a:noFill/>
        </p:spPr>
      </p:pic>
      <p:sp>
        <p:nvSpPr>
          <p:cNvPr id="111" name="TextBox 110"/>
          <p:cNvSpPr txBox="1"/>
          <p:nvPr/>
        </p:nvSpPr>
        <p:spPr>
          <a:xfrm>
            <a:off x="5257800" y="5298867"/>
            <a:ext cx="1371600" cy="369332"/>
          </a:xfrm>
          <a:prstGeom prst="rect">
            <a:avLst/>
          </a:prstGeom>
          <a:noFill/>
        </p:spPr>
        <p:txBody>
          <a:bodyPr wrap="square" rtlCol="0">
            <a:spAutoFit/>
          </a:bodyPr>
          <a:lstStyle/>
          <a:p>
            <a:pPr algn="ctr"/>
            <a:r>
              <a:rPr lang="en-US" b="1" dirty="0" smtClean="0">
                <a:solidFill>
                  <a:schemeClr val="tx2"/>
                </a:solidFill>
              </a:rPr>
              <a:t>Normal Diet</a:t>
            </a:r>
            <a:endParaRPr lang="en-US" b="1" dirty="0">
              <a:solidFill>
                <a:schemeClr val="tx2"/>
              </a:solidFill>
            </a:endParaRPr>
          </a:p>
        </p:txBody>
      </p:sp>
      <p:sp>
        <p:nvSpPr>
          <p:cNvPr id="113" name="TextBox 112"/>
          <p:cNvSpPr txBox="1"/>
          <p:nvPr/>
        </p:nvSpPr>
        <p:spPr>
          <a:xfrm>
            <a:off x="7239000" y="5298867"/>
            <a:ext cx="1371600" cy="369332"/>
          </a:xfrm>
          <a:prstGeom prst="rect">
            <a:avLst/>
          </a:prstGeom>
          <a:noFill/>
        </p:spPr>
        <p:txBody>
          <a:bodyPr wrap="square" rtlCol="0">
            <a:spAutoFit/>
          </a:bodyPr>
          <a:lstStyle/>
          <a:p>
            <a:pPr algn="ctr"/>
            <a:r>
              <a:rPr lang="en-US" b="1" dirty="0" smtClean="0">
                <a:solidFill>
                  <a:srgbClr val="C00000"/>
                </a:solidFill>
              </a:rPr>
              <a:t>HS Diet</a:t>
            </a:r>
            <a:endParaRPr lang="en-US" b="1" dirty="0">
              <a:solidFill>
                <a:srgbClr val="C00000"/>
              </a:solidFill>
            </a:endParaRPr>
          </a:p>
        </p:txBody>
      </p:sp>
      <p:sp>
        <p:nvSpPr>
          <p:cNvPr id="114" name="TextBox 113"/>
          <p:cNvSpPr txBox="1"/>
          <p:nvPr/>
        </p:nvSpPr>
        <p:spPr>
          <a:xfrm>
            <a:off x="5334000" y="3165267"/>
            <a:ext cx="1371600" cy="369332"/>
          </a:xfrm>
          <a:prstGeom prst="rect">
            <a:avLst/>
          </a:prstGeom>
          <a:noFill/>
        </p:spPr>
        <p:txBody>
          <a:bodyPr wrap="square" rtlCol="0">
            <a:spAutoFit/>
          </a:bodyPr>
          <a:lstStyle/>
          <a:p>
            <a:pPr algn="ctr"/>
            <a:r>
              <a:rPr lang="en-US" b="1" dirty="0" smtClean="0">
                <a:solidFill>
                  <a:schemeClr val="tx2"/>
                </a:solidFill>
              </a:rPr>
              <a:t>Normal Diet</a:t>
            </a:r>
            <a:endParaRPr lang="en-US" b="1" dirty="0">
              <a:solidFill>
                <a:schemeClr val="tx2"/>
              </a:solidFill>
            </a:endParaRPr>
          </a:p>
        </p:txBody>
      </p:sp>
      <p:sp>
        <p:nvSpPr>
          <p:cNvPr id="115" name="TextBox 114"/>
          <p:cNvSpPr txBox="1"/>
          <p:nvPr/>
        </p:nvSpPr>
        <p:spPr>
          <a:xfrm>
            <a:off x="7620000" y="3165267"/>
            <a:ext cx="1371600" cy="369332"/>
          </a:xfrm>
          <a:prstGeom prst="rect">
            <a:avLst/>
          </a:prstGeom>
          <a:noFill/>
        </p:spPr>
        <p:txBody>
          <a:bodyPr wrap="square" rtlCol="0">
            <a:spAutoFit/>
          </a:bodyPr>
          <a:lstStyle/>
          <a:p>
            <a:pPr algn="ctr"/>
            <a:r>
              <a:rPr lang="en-US" b="1" dirty="0" smtClean="0">
                <a:solidFill>
                  <a:srgbClr val="C00000"/>
                </a:solidFill>
              </a:rPr>
              <a:t>HS Diet</a:t>
            </a:r>
            <a:endParaRPr lang="en-US" b="1" dirty="0">
              <a:solidFill>
                <a:srgbClr val="C00000"/>
              </a:solidFill>
            </a:endParaRPr>
          </a:p>
        </p:txBody>
      </p:sp>
      <p:sp>
        <p:nvSpPr>
          <p:cNvPr id="116" name="TextBox 115"/>
          <p:cNvSpPr txBox="1"/>
          <p:nvPr/>
        </p:nvSpPr>
        <p:spPr>
          <a:xfrm>
            <a:off x="5791200" y="1488867"/>
            <a:ext cx="1371600" cy="369332"/>
          </a:xfrm>
          <a:prstGeom prst="rect">
            <a:avLst/>
          </a:prstGeom>
          <a:noFill/>
        </p:spPr>
        <p:txBody>
          <a:bodyPr wrap="square" rtlCol="0">
            <a:spAutoFit/>
          </a:bodyPr>
          <a:lstStyle/>
          <a:p>
            <a:pPr algn="ctr"/>
            <a:r>
              <a:rPr lang="en-US" b="1" dirty="0" smtClean="0">
                <a:solidFill>
                  <a:schemeClr val="tx2"/>
                </a:solidFill>
              </a:rPr>
              <a:t>Normal Diet</a:t>
            </a:r>
            <a:endParaRPr lang="en-US" b="1" dirty="0">
              <a:solidFill>
                <a:schemeClr val="tx2"/>
              </a:solidFill>
            </a:endParaRPr>
          </a:p>
        </p:txBody>
      </p:sp>
      <p:sp>
        <p:nvSpPr>
          <p:cNvPr id="117" name="TextBox 116"/>
          <p:cNvSpPr txBox="1"/>
          <p:nvPr/>
        </p:nvSpPr>
        <p:spPr>
          <a:xfrm>
            <a:off x="7239000" y="1488867"/>
            <a:ext cx="1371600" cy="369332"/>
          </a:xfrm>
          <a:prstGeom prst="rect">
            <a:avLst/>
          </a:prstGeom>
          <a:noFill/>
        </p:spPr>
        <p:txBody>
          <a:bodyPr wrap="square" rtlCol="0">
            <a:spAutoFit/>
          </a:bodyPr>
          <a:lstStyle/>
          <a:p>
            <a:pPr algn="ctr"/>
            <a:r>
              <a:rPr lang="en-US" b="1" dirty="0">
                <a:solidFill>
                  <a:schemeClr val="tx2"/>
                </a:solidFill>
              </a:rPr>
              <a:t>Normal Diet</a:t>
            </a:r>
          </a:p>
        </p:txBody>
      </p:sp>
      <p:cxnSp>
        <p:nvCxnSpPr>
          <p:cNvPr id="118" name="Elbow Connector 117"/>
          <p:cNvCxnSpPr>
            <a:stCxn id="114" idx="0"/>
            <a:endCxn id="115" idx="0"/>
          </p:cNvCxnSpPr>
          <p:nvPr/>
        </p:nvCxnSpPr>
        <p:spPr>
          <a:xfrm rot="5400000" flipH="1" flipV="1">
            <a:off x="7162800" y="2022267"/>
            <a:ext cx="12700" cy="2286000"/>
          </a:xfrm>
          <a:prstGeom prst="bentConnector3">
            <a:avLst>
              <a:gd name="adj1" fmla="val 1612993"/>
            </a:avLst>
          </a:prstGeom>
        </p:spPr>
        <p:style>
          <a:lnRef idx="2">
            <a:schemeClr val="dk1"/>
          </a:lnRef>
          <a:fillRef idx="0">
            <a:schemeClr val="dk1"/>
          </a:fillRef>
          <a:effectRef idx="1">
            <a:schemeClr val="dk1"/>
          </a:effectRef>
          <a:fontRef idx="minor">
            <a:schemeClr val="tx1"/>
          </a:fontRef>
        </p:style>
      </p:cxnSp>
      <p:cxnSp>
        <p:nvCxnSpPr>
          <p:cNvPr id="120" name="Elbow Connector 119"/>
          <p:cNvCxnSpPr>
            <a:stCxn id="111" idx="0"/>
            <a:endCxn id="113" idx="0"/>
          </p:cNvCxnSpPr>
          <p:nvPr/>
        </p:nvCxnSpPr>
        <p:spPr>
          <a:xfrm rot="5400000" flipH="1" flipV="1">
            <a:off x="6934200" y="4308267"/>
            <a:ext cx="12700" cy="1981200"/>
          </a:xfrm>
          <a:prstGeom prst="bentConnector3">
            <a:avLst>
              <a:gd name="adj1" fmla="val 1893512"/>
            </a:avLst>
          </a:prstGeom>
        </p:spPr>
        <p:style>
          <a:lnRef idx="2">
            <a:schemeClr val="dk1"/>
          </a:lnRef>
          <a:fillRef idx="0">
            <a:schemeClr val="dk1"/>
          </a:fillRef>
          <a:effectRef idx="1">
            <a:schemeClr val="dk1"/>
          </a:effectRef>
          <a:fontRef idx="minor">
            <a:schemeClr val="tx1"/>
          </a:fontRef>
        </p:style>
      </p:cxnSp>
      <p:sp>
        <p:nvSpPr>
          <p:cNvPr id="121" name="Shape 188"/>
          <p:cNvSpPr txBox="1"/>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lvl="0" algn="ctr">
              <a:buSzPct val="25000"/>
            </a:pPr>
            <a:r>
              <a:rPr lang="en-US" sz="2800" b="1" dirty="0">
                <a:solidFill>
                  <a:schemeClr val="dk1"/>
                </a:solidFill>
                <a:ea typeface="Calibri"/>
                <a:cs typeface="Calibri"/>
                <a:sym typeface="Calibri"/>
              </a:rPr>
              <a:t>Transcriptomic profile of F1 &amp; F2 generation</a:t>
            </a:r>
          </a:p>
        </p:txBody>
      </p:sp>
      <p:cxnSp>
        <p:nvCxnSpPr>
          <p:cNvPr id="3" name="Elbow Connector 2"/>
          <p:cNvCxnSpPr/>
          <p:nvPr/>
        </p:nvCxnSpPr>
        <p:spPr>
          <a:xfrm rot="16200000" flipH="1">
            <a:off x="1151933" y="4388788"/>
            <a:ext cx="685800" cy="677158"/>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22" name="Elbow Connector 121"/>
          <p:cNvCxnSpPr/>
          <p:nvPr/>
        </p:nvCxnSpPr>
        <p:spPr>
          <a:xfrm rot="16200000" flipH="1">
            <a:off x="6024121" y="4383346"/>
            <a:ext cx="685800" cy="677158"/>
          </a:xfrm>
          <a:prstGeom prst="bentConnector3">
            <a:avLst/>
          </a:prstGeom>
          <a:ln>
            <a:tailEnd type="arrow"/>
          </a:ln>
        </p:spPr>
        <p:style>
          <a:lnRef idx="2">
            <a:schemeClr val="dk1"/>
          </a:lnRef>
          <a:fillRef idx="0">
            <a:schemeClr val="dk1"/>
          </a:fillRef>
          <a:effectRef idx="1">
            <a:schemeClr val="dk1"/>
          </a:effectRef>
          <a:fontRef idx="minor">
            <a:schemeClr val="tx1"/>
          </a:fontRef>
        </p:style>
      </p:cxnSp>
      <p:sp>
        <p:nvSpPr>
          <p:cNvPr id="65" name="TextBox 64"/>
          <p:cNvSpPr txBox="1"/>
          <p:nvPr/>
        </p:nvSpPr>
        <p:spPr>
          <a:xfrm>
            <a:off x="1271094" y="990600"/>
            <a:ext cx="1898650" cy="400110"/>
          </a:xfrm>
          <a:prstGeom prst="rect">
            <a:avLst/>
          </a:prstGeom>
          <a:noFill/>
        </p:spPr>
        <p:txBody>
          <a:bodyPr wrap="square" rtlCol="0">
            <a:spAutoFit/>
          </a:bodyPr>
          <a:lstStyle/>
          <a:p>
            <a:pPr algn="ctr"/>
            <a:r>
              <a:rPr lang="en-IN" sz="2000" b="1" dirty="0" smtClean="0"/>
              <a:t>Treatment</a:t>
            </a:r>
            <a:endParaRPr lang="en-US" b="1" dirty="0"/>
          </a:p>
        </p:txBody>
      </p:sp>
      <p:sp>
        <p:nvSpPr>
          <p:cNvPr id="66" name="TextBox 65"/>
          <p:cNvSpPr txBox="1"/>
          <p:nvPr/>
        </p:nvSpPr>
        <p:spPr>
          <a:xfrm>
            <a:off x="6071694" y="990600"/>
            <a:ext cx="1898650" cy="400110"/>
          </a:xfrm>
          <a:prstGeom prst="rect">
            <a:avLst/>
          </a:prstGeom>
          <a:noFill/>
        </p:spPr>
        <p:txBody>
          <a:bodyPr wrap="square" rtlCol="0">
            <a:spAutoFit/>
          </a:bodyPr>
          <a:lstStyle/>
          <a:p>
            <a:pPr algn="ctr"/>
            <a:r>
              <a:rPr lang="en-IN" sz="2000" b="1" dirty="0" smtClean="0"/>
              <a:t>Control</a:t>
            </a:r>
            <a:endParaRPr lang="en-US" b="1" dirty="0"/>
          </a:p>
        </p:txBody>
      </p:sp>
    </p:spTree>
    <p:extLst>
      <p:ext uri="{BB962C8B-B14F-4D97-AF65-F5344CB8AC3E}">
        <p14:creationId xmlns:p14="http://schemas.microsoft.com/office/powerpoint/2010/main" val="11310562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200" b="1" i="0" u="none" strike="noStrike" kern="1200" cap="none" spc="0" normalizeH="0" baseline="0" noProof="0" dirty="0" smtClean="0">
                <a:ln>
                  <a:noFill/>
                </a:ln>
                <a:solidFill>
                  <a:schemeClr val="dk1"/>
                </a:solidFill>
                <a:effectLst/>
                <a:uLnTx/>
                <a:uFillTx/>
                <a:latin typeface="Calibri"/>
                <a:ea typeface="Calibri"/>
                <a:cs typeface="Calibri"/>
                <a:sym typeface="Calibri"/>
              </a:rPr>
              <a:t>All the results</a:t>
            </a:r>
            <a:r>
              <a:rPr kumimoji="0" lang="en-US" sz="2200" b="1" i="0" u="none" strike="noStrike" kern="1200" cap="none" spc="0" normalizeH="0" noProof="0" dirty="0" smtClean="0">
                <a:ln>
                  <a:noFill/>
                </a:ln>
                <a:solidFill>
                  <a:schemeClr val="dk1"/>
                </a:solidFill>
                <a:effectLst/>
                <a:uLnTx/>
                <a:uFillTx/>
                <a:latin typeface="Calibri"/>
                <a:ea typeface="Calibri"/>
                <a:cs typeface="Calibri"/>
                <a:sym typeface="Calibri"/>
              </a:rPr>
              <a:t> and analysis from transcriptomic profiling of F1 and F2</a:t>
            </a:r>
            <a:endParaRPr kumimoji="0" lang="en-US" sz="22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6736263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200" b="1" i="0" u="none" strike="noStrike" kern="1200" cap="none" spc="0" normalizeH="0" baseline="0" noProof="0" dirty="0" smtClean="0">
                <a:ln>
                  <a:noFill/>
                </a:ln>
                <a:solidFill>
                  <a:schemeClr val="dk1"/>
                </a:solidFill>
                <a:effectLst/>
                <a:uLnTx/>
                <a:uFillTx/>
                <a:latin typeface="Calibri"/>
                <a:ea typeface="Calibri"/>
                <a:cs typeface="Calibri"/>
                <a:sym typeface="Calibri"/>
              </a:rPr>
              <a:t>All the results</a:t>
            </a:r>
            <a:r>
              <a:rPr kumimoji="0" lang="en-US" sz="2200" b="1" i="0" u="none" strike="noStrike" kern="1200" cap="none" spc="0" normalizeH="0" noProof="0" dirty="0" smtClean="0">
                <a:ln>
                  <a:noFill/>
                </a:ln>
                <a:solidFill>
                  <a:schemeClr val="dk1"/>
                </a:solidFill>
                <a:effectLst/>
                <a:uLnTx/>
                <a:uFillTx/>
                <a:latin typeface="Calibri"/>
                <a:ea typeface="Calibri"/>
                <a:cs typeface="Calibri"/>
                <a:sym typeface="Calibri"/>
              </a:rPr>
              <a:t> and analysis from transcriptomic profiling of F1 and F2</a:t>
            </a:r>
            <a:endParaRPr kumimoji="0" lang="en-US" sz="22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sp>
        <p:nvSpPr>
          <p:cNvPr id="5" name="Rectangle 4"/>
          <p:cNvSpPr/>
          <p:nvPr/>
        </p:nvSpPr>
        <p:spPr>
          <a:xfrm>
            <a:off x="4139952" y="6381328"/>
            <a:ext cx="4950296" cy="369332"/>
          </a:xfrm>
          <a:prstGeom prst="rect">
            <a:avLst/>
          </a:prstGeom>
        </p:spPr>
        <p:txBody>
          <a:bodyPr wrap="square">
            <a:spAutoFit/>
          </a:bodyPr>
          <a:lstStyle/>
          <a:p>
            <a:r>
              <a:rPr lang="en-US" dirty="0">
                <a:hlinkClick r:id="rId3"/>
              </a:rPr>
              <a:t>https://doi.org/10.1093/bioinformatics/btq401</a:t>
            </a:r>
            <a:endParaRPr lang="en-US" dirty="0"/>
          </a:p>
        </p:txBody>
      </p:sp>
      <p:sp>
        <p:nvSpPr>
          <p:cNvPr id="6" name="TextBox 5"/>
          <p:cNvSpPr txBox="1"/>
          <p:nvPr/>
        </p:nvSpPr>
        <p:spPr>
          <a:xfrm>
            <a:off x="2087724" y="908720"/>
            <a:ext cx="4968552" cy="369332"/>
          </a:xfrm>
          <a:prstGeom prst="rect">
            <a:avLst/>
          </a:prstGeom>
          <a:noFill/>
        </p:spPr>
        <p:txBody>
          <a:bodyPr wrap="square" rtlCol="0">
            <a:spAutoFit/>
          </a:bodyPr>
          <a:lstStyle/>
          <a:p>
            <a:pPr algn="ctr"/>
            <a:r>
              <a:rPr lang="en-IN" b="1" dirty="0" smtClean="0"/>
              <a:t>Rotation gene set test for microarray analysis</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3129537781"/>
              </p:ext>
            </p:extLst>
          </p:nvPr>
        </p:nvGraphicFramePr>
        <p:xfrm>
          <a:off x="395536" y="2204860"/>
          <a:ext cx="2880321" cy="2808311"/>
        </p:xfrm>
        <a:graphic>
          <a:graphicData uri="http://schemas.openxmlformats.org/drawingml/2006/table">
            <a:tbl>
              <a:tblPr firstRow="1" firstCol="1">
                <a:tableStyleId>{3C2FFA5D-87B4-456A-9821-1D502468CF0F}</a:tableStyleId>
              </a:tblPr>
              <a:tblGrid>
                <a:gridCol w="1253787"/>
                <a:gridCol w="813267"/>
                <a:gridCol w="813267"/>
              </a:tblGrid>
              <a:tr h="255301">
                <a:tc>
                  <a:txBody>
                    <a:bodyPr/>
                    <a:lstStyle/>
                    <a:p>
                      <a:pPr algn="ctr" fontAlgn="b"/>
                      <a:r>
                        <a:rPr lang="en-US" sz="1400" b="1" u="none" strike="noStrike" dirty="0">
                          <a:effectLst/>
                        </a:rPr>
                        <a:t>Group</a:t>
                      </a:r>
                      <a:endParaRPr lang="en-US" sz="1400" b="1" i="0" u="none" strike="noStrike" dirty="0">
                        <a:solidFill>
                          <a:srgbClr val="000000"/>
                        </a:solidFill>
                        <a:effectLst/>
                        <a:latin typeface="Calibri"/>
                      </a:endParaRPr>
                    </a:p>
                  </a:txBody>
                  <a:tcPr marL="9525" marR="9525" marT="9525" marB="0" anchor="b"/>
                </a:tc>
                <a:tc>
                  <a:txBody>
                    <a:bodyPr/>
                    <a:lstStyle/>
                    <a:p>
                      <a:pPr algn="ctr" fontAlgn="b"/>
                      <a:r>
                        <a:rPr lang="en-US" sz="1400" b="1" u="none" strike="noStrike" dirty="0">
                          <a:effectLst/>
                        </a:rPr>
                        <a:t>Down</a:t>
                      </a:r>
                      <a:endParaRPr lang="en-US" sz="1400" b="1" i="0" u="none" strike="noStrike" dirty="0">
                        <a:solidFill>
                          <a:srgbClr val="000000"/>
                        </a:solidFill>
                        <a:effectLst/>
                        <a:latin typeface="Calibri"/>
                      </a:endParaRPr>
                    </a:p>
                  </a:txBody>
                  <a:tcPr marL="9525" marR="9525" marT="9525" marB="0" anchor="b"/>
                </a:tc>
                <a:tc>
                  <a:txBody>
                    <a:bodyPr/>
                    <a:lstStyle/>
                    <a:p>
                      <a:pPr algn="ctr" fontAlgn="b"/>
                      <a:r>
                        <a:rPr lang="en-US" sz="1400" b="1" u="none" strike="noStrike" dirty="0">
                          <a:effectLst/>
                        </a:rPr>
                        <a:t>Up</a:t>
                      </a:r>
                      <a:endParaRPr lang="en-US" sz="1400" b="1" i="0" u="none" strike="noStrike" dirty="0">
                        <a:solidFill>
                          <a:srgbClr val="000000"/>
                        </a:solidFill>
                        <a:effectLst/>
                        <a:latin typeface="Calibri"/>
                      </a:endParaRPr>
                    </a:p>
                  </a:txBody>
                  <a:tcPr marL="9525" marR="9525" marT="9525" marB="0" anchor="b"/>
                </a:tc>
              </a:tr>
              <a:tr h="255301">
                <a:tc>
                  <a:txBody>
                    <a:bodyPr/>
                    <a:lstStyle/>
                    <a:p>
                      <a:pPr algn="l" fontAlgn="b"/>
                      <a:r>
                        <a:rPr lang="en-US" sz="1400" b="1" u="none" strike="noStrike" dirty="0">
                          <a:effectLst/>
                        </a:rPr>
                        <a:t>F0_Female</a:t>
                      </a:r>
                      <a:endParaRPr lang="en-US" sz="1400" b="1"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a:effectLst/>
                        </a:rPr>
                        <a:t>226</a:t>
                      </a:r>
                      <a:endParaRPr lang="en-US" sz="1400" b="0" i="0" u="none" strike="noStrike">
                        <a:solidFill>
                          <a:srgbClr val="000000"/>
                        </a:solidFill>
                        <a:effectLst/>
                        <a:latin typeface="Calibri"/>
                      </a:endParaRPr>
                    </a:p>
                  </a:txBody>
                  <a:tcPr marL="9525" marR="9525" marT="9525" marB="0" anchor="b"/>
                </a:tc>
                <a:tc>
                  <a:txBody>
                    <a:bodyPr/>
                    <a:lstStyle/>
                    <a:p>
                      <a:pPr algn="r" fontAlgn="b"/>
                      <a:r>
                        <a:rPr lang="en-US" sz="1400" u="none" strike="noStrike" dirty="0">
                          <a:effectLst/>
                        </a:rPr>
                        <a:t>663</a:t>
                      </a:r>
                      <a:endParaRPr lang="en-US" sz="1400" b="0" i="0" u="none" strike="noStrike" dirty="0">
                        <a:solidFill>
                          <a:srgbClr val="000000"/>
                        </a:solidFill>
                        <a:effectLst/>
                        <a:latin typeface="Calibri"/>
                      </a:endParaRPr>
                    </a:p>
                  </a:txBody>
                  <a:tcPr marL="9525" marR="9525" marT="9525" marB="0" anchor="b"/>
                </a:tc>
              </a:tr>
              <a:tr h="255301">
                <a:tc>
                  <a:txBody>
                    <a:bodyPr/>
                    <a:lstStyle/>
                    <a:p>
                      <a:pPr algn="l" fontAlgn="b"/>
                      <a:r>
                        <a:rPr lang="en-US" sz="1400" b="1" u="none" strike="noStrike" dirty="0">
                          <a:effectLst/>
                        </a:rPr>
                        <a:t>F0_Male</a:t>
                      </a:r>
                      <a:endParaRPr lang="en-US" sz="1400" b="1"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a:effectLst/>
                        </a:rPr>
                        <a:t>168</a:t>
                      </a:r>
                      <a:endParaRPr lang="en-US" sz="1400" b="0" i="0" u="none" strike="noStrike">
                        <a:solidFill>
                          <a:srgbClr val="000000"/>
                        </a:solidFill>
                        <a:effectLst/>
                        <a:latin typeface="Calibri"/>
                      </a:endParaRPr>
                    </a:p>
                  </a:txBody>
                  <a:tcPr marL="9525" marR="9525" marT="9525" marB="0" anchor="b"/>
                </a:tc>
                <a:tc>
                  <a:txBody>
                    <a:bodyPr/>
                    <a:lstStyle/>
                    <a:p>
                      <a:pPr algn="r" fontAlgn="b"/>
                      <a:r>
                        <a:rPr lang="en-US" sz="1400" u="none" strike="noStrike" dirty="0">
                          <a:effectLst/>
                        </a:rPr>
                        <a:t>323</a:t>
                      </a:r>
                      <a:endParaRPr lang="en-US" sz="1400" b="0" i="0" u="none" strike="noStrike" dirty="0">
                        <a:solidFill>
                          <a:srgbClr val="000000"/>
                        </a:solidFill>
                        <a:effectLst/>
                        <a:latin typeface="Calibri"/>
                      </a:endParaRPr>
                    </a:p>
                  </a:txBody>
                  <a:tcPr marL="9525" marR="9525" marT="9525" marB="0" anchor="b"/>
                </a:tc>
              </a:tr>
              <a:tr h="255301">
                <a:tc>
                  <a:txBody>
                    <a:bodyPr/>
                    <a:lstStyle/>
                    <a:p>
                      <a:pPr algn="l" fontAlgn="b"/>
                      <a:r>
                        <a:rPr lang="en-US" sz="1400" b="1" u="none" strike="noStrike" dirty="0">
                          <a:effectLst/>
                        </a:rPr>
                        <a:t>F1_Female_HS</a:t>
                      </a:r>
                      <a:endParaRPr lang="en-US" sz="1400" b="1"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a:effectLst/>
                        </a:rPr>
                        <a:t>53</a:t>
                      </a:r>
                      <a:endParaRPr lang="en-US" sz="1400" b="0" i="0" u="none" strike="noStrike">
                        <a:solidFill>
                          <a:srgbClr val="000000"/>
                        </a:solidFill>
                        <a:effectLst/>
                        <a:latin typeface="Calibri"/>
                      </a:endParaRPr>
                    </a:p>
                  </a:txBody>
                  <a:tcPr marL="9525" marR="9525" marT="9525" marB="0" anchor="b"/>
                </a:tc>
                <a:tc>
                  <a:txBody>
                    <a:bodyPr/>
                    <a:lstStyle/>
                    <a:p>
                      <a:pPr algn="r" fontAlgn="b"/>
                      <a:r>
                        <a:rPr lang="en-US" sz="1400" u="none" strike="noStrike">
                          <a:effectLst/>
                        </a:rPr>
                        <a:t>171</a:t>
                      </a:r>
                      <a:endParaRPr lang="en-US" sz="1400" b="0" i="0" u="none" strike="noStrike">
                        <a:solidFill>
                          <a:srgbClr val="000000"/>
                        </a:solidFill>
                        <a:effectLst/>
                        <a:latin typeface="Calibri"/>
                      </a:endParaRPr>
                    </a:p>
                  </a:txBody>
                  <a:tcPr marL="9525" marR="9525" marT="9525" marB="0" anchor="b"/>
                </a:tc>
              </a:tr>
              <a:tr h="255301">
                <a:tc>
                  <a:txBody>
                    <a:bodyPr/>
                    <a:lstStyle/>
                    <a:p>
                      <a:pPr algn="l" fontAlgn="b"/>
                      <a:r>
                        <a:rPr lang="en-US" sz="1400" b="1" u="none" strike="noStrike" dirty="0">
                          <a:effectLst/>
                        </a:rPr>
                        <a:t>F1_Female_LS</a:t>
                      </a:r>
                      <a:endParaRPr lang="en-US" sz="1400" b="1"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a:effectLst/>
                        </a:rPr>
                        <a:t>92</a:t>
                      </a:r>
                      <a:endParaRPr lang="en-US" sz="1400" b="0" i="0" u="none" strike="noStrike">
                        <a:solidFill>
                          <a:srgbClr val="000000"/>
                        </a:solidFill>
                        <a:effectLst/>
                        <a:latin typeface="Calibri"/>
                      </a:endParaRPr>
                    </a:p>
                  </a:txBody>
                  <a:tcPr marL="9525" marR="9525" marT="9525" marB="0" anchor="b"/>
                </a:tc>
                <a:tc>
                  <a:txBody>
                    <a:bodyPr/>
                    <a:lstStyle/>
                    <a:p>
                      <a:pPr algn="r" fontAlgn="b"/>
                      <a:r>
                        <a:rPr lang="en-US" sz="1400" u="none" strike="noStrike">
                          <a:effectLst/>
                        </a:rPr>
                        <a:t>113</a:t>
                      </a:r>
                      <a:endParaRPr lang="en-US" sz="1400" b="0" i="0" u="none" strike="noStrike">
                        <a:solidFill>
                          <a:srgbClr val="000000"/>
                        </a:solidFill>
                        <a:effectLst/>
                        <a:latin typeface="Calibri"/>
                      </a:endParaRPr>
                    </a:p>
                  </a:txBody>
                  <a:tcPr marL="9525" marR="9525" marT="9525" marB="0" anchor="b"/>
                </a:tc>
              </a:tr>
              <a:tr h="255301">
                <a:tc>
                  <a:txBody>
                    <a:bodyPr/>
                    <a:lstStyle/>
                    <a:p>
                      <a:pPr algn="l" fontAlgn="b"/>
                      <a:r>
                        <a:rPr lang="en-US" sz="1400" b="1" u="none" strike="noStrike" dirty="0">
                          <a:effectLst/>
                        </a:rPr>
                        <a:t>F1_Male_HS</a:t>
                      </a:r>
                      <a:endParaRPr lang="en-US" sz="1400" b="1"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a:effectLst/>
                        </a:rPr>
                        <a:t>189</a:t>
                      </a:r>
                      <a:endParaRPr lang="en-US" sz="1400" b="0" i="0" u="none" strike="noStrike">
                        <a:solidFill>
                          <a:srgbClr val="000000"/>
                        </a:solidFill>
                        <a:effectLst/>
                        <a:latin typeface="Calibri"/>
                      </a:endParaRPr>
                    </a:p>
                  </a:txBody>
                  <a:tcPr marL="9525" marR="9525" marT="9525" marB="0" anchor="b"/>
                </a:tc>
                <a:tc>
                  <a:txBody>
                    <a:bodyPr/>
                    <a:lstStyle/>
                    <a:p>
                      <a:pPr algn="r" fontAlgn="b"/>
                      <a:r>
                        <a:rPr lang="en-US" sz="1400" u="none" strike="noStrike">
                          <a:effectLst/>
                        </a:rPr>
                        <a:t>46</a:t>
                      </a:r>
                      <a:endParaRPr lang="en-US" sz="1400" b="0" i="0" u="none" strike="noStrike">
                        <a:solidFill>
                          <a:srgbClr val="000000"/>
                        </a:solidFill>
                        <a:effectLst/>
                        <a:latin typeface="Calibri"/>
                      </a:endParaRPr>
                    </a:p>
                  </a:txBody>
                  <a:tcPr marL="9525" marR="9525" marT="9525" marB="0" anchor="b"/>
                </a:tc>
              </a:tr>
              <a:tr h="255301">
                <a:tc>
                  <a:txBody>
                    <a:bodyPr/>
                    <a:lstStyle/>
                    <a:p>
                      <a:pPr algn="l" fontAlgn="b"/>
                      <a:r>
                        <a:rPr lang="en-US" sz="1400" b="1" u="none" strike="noStrike" dirty="0">
                          <a:effectLst/>
                        </a:rPr>
                        <a:t>F1_Male_LS</a:t>
                      </a:r>
                      <a:endParaRPr lang="en-US" sz="1400" b="1"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a:effectLst/>
                        </a:rPr>
                        <a:t>46</a:t>
                      </a:r>
                      <a:endParaRPr lang="en-US" sz="1400" b="0" i="0" u="none" strike="noStrike">
                        <a:solidFill>
                          <a:srgbClr val="000000"/>
                        </a:solidFill>
                        <a:effectLst/>
                        <a:latin typeface="Calibri"/>
                      </a:endParaRPr>
                    </a:p>
                  </a:txBody>
                  <a:tcPr marL="9525" marR="9525" marT="9525" marB="0" anchor="b"/>
                </a:tc>
                <a:tc>
                  <a:txBody>
                    <a:bodyPr/>
                    <a:lstStyle/>
                    <a:p>
                      <a:pPr algn="r" fontAlgn="b"/>
                      <a:r>
                        <a:rPr lang="en-US" sz="1400" u="none" strike="noStrike">
                          <a:effectLst/>
                        </a:rPr>
                        <a:t>119</a:t>
                      </a:r>
                      <a:endParaRPr lang="en-US" sz="1400" b="0" i="0" u="none" strike="noStrike">
                        <a:solidFill>
                          <a:srgbClr val="000000"/>
                        </a:solidFill>
                        <a:effectLst/>
                        <a:latin typeface="Calibri"/>
                      </a:endParaRPr>
                    </a:p>
                  </a:txBody>
                  <a:tcPr marL="9525" marR="9525" marT="9525" marB="0" anchor="b"/>
                </a:tc>
              </a:tr>
              <a:tr h="255301">
                <a:tc>
                  <a:txBody>
                    <a:bodyPr/>
                    <a:lstStyle/>
                    <a:p>
                      <a:pPr algn="l" fontAlgn="b"/>
                      <a:r>
                        <a:rPr lang="en-US" sz="1400" b="1" u="none" strike="noStrike" dirty="0">
                          <a:effectLst/>
                        </a:rPr>
                        <a:t>F2_Female_HS</a:t>
                      </a:r>
                      <a:endParaRPr lang="en-US" sz="1400" b="1"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a:effectLst/>
                        </a:rPr>
                        <a:t>372</a:t>
                      </a:r>
                      <a:endParaRPr lang="en-US" sz="1400" b="0" i="0" u="none" strike="noStrike">
                        <a:solidFill>
                          <a:srgbClr val="000000"/>
                        </a:solidFill>
                        <a:effectLst/>
                        <a:latin typeface="Calibri"/>
                      </a:endParaRPr>
                    </a:p>
                  </a:txBody>
                  <a:tcPr marL="9525" marR="9525" marT="9525" marB="0" anchor="b"/>
                </a:tc>
                <a:tc>
                  <a:txBody>
                    <a:bodyPr/>
                    <a:lstStyle/>
                    <a:p>
                      <a:pPr algn="r" fontAlgn="b"/>
                      <a:r>
                        <a:rPr lang="en-US" sz="1400" u="none" strike="noStrike">
                          <a:effectLst/>
                        </a:rPr>
                        <a:t>40</a:t>
                      </a:r>
                      <a:endParaRPr lang="en-US" sz="1400" b="0" i="0" u="none" strike="noStrike">
                        <a:solidFill>
                          <a:srgbClr val="000000"/>
                        </a:solidFill>
                        <a:effectLst/>
                        <a:latin typeface="Calibri"/>
                      </a:endParaRPr>
                    </a:p>
                  </a:txBody>
                  <a:tcPr marL="9525" marR="9525" marT="9525" marB="0" anchor="b"/>
                </a:tc>
              </a:tr>
              <a:tr h="255301">
                <a:tc>
                  <a:txBody>
                    <a:bodyPr/>
                    <a:lstStyle/>
                    <a:p>
                      <a:pPr algn="l" fontAlgn="b"/>
                      <a:r>
                        <a:rPr lang="en-US" sz="1400" b="1" u="none" strike="noStrike" dirty="0">
                          <a:effectLst/>
                        </a:rPr>
                        <a:t>F2_Female_LS</a:t>
                      </a:r>
                      <a:endParaRPr lang="en-US" sz="1400" b="1"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a:effectLst/>
                        </a:rPr>
                        <a:t>381</a:t>
                      </a:r>
                      <a:endParaRPr lang="en-US" sz="1400" b="0" i="0" u="none" strike="noStrike">
                        <a:solidFill>
                          <a:srgbClr val="000000"/>
                        </a:solidFill>
                        <a:effectLst/>
                        <a:latin typeface="Calibri"/>
                      </a:endParaRPr>
                    </a:p>
                  </a:txBody>
                  <a:tcPr marL="9525" marR="9525" marT="9525" marB="0" anchor="b"/>
                </a:tc>
                <a:tc>
                  <a:txBody>
                    <a:bodyPr/>
                    <a:lstStyle/>
                    <a:p>
                      <a:pPr algn="r" fontAlgn="b"/>
                      <a:r>
                        <a:rPr lang="en-US" sz="1400" u="none" strike="noStrike">
                          <a:effectLst/>
                        </a:rPr>
                        <a:t>12</a:t>
                      </a:r>
                      <a:endParaRPr lang="en-US" sz="1400" b="0" i="0" u="none" strike="noStrike">
                        <a:solidFill>
                          <a:srgbClr val="000000"/>
                        </a:solidFill>
                        <a:effectLst/>
                        <a:latin typeface="Calibri"/>
                      </a:endParaRPr>
                    </a:p>
                  </a:txBody>
                  <a:tcPr marL="9525" marR="9525" marT="9525" marB="0" anchor="b"/>
                </a:tc>
              </a:tr>
              <a:tr h="255301">
                <a:tc>
                  <a:txBody>
                    <a:bodyPr/>
                    <a:lstStyle/>
                    <a:p>
                      <a:pPr algn="l" fontAlgn="b"/>
                      <a:r>
                        <a:rPr lang="en-US" sz="1400" b="1" u="none" strike="noStrike" dirty="0">
                          <a:effectLst/>
                        </a:rPr>
                        <a:t>F2_Male_HS</a:t>
                      </a:r>
                      <a:endParaRPr lang="en-US" sz="1400" b="1"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a:effectLst/>
                        </a:rPr>
                        <a:t>19</a:t>
                      </a:r>
                      <a:endParaRPr lang="en-US" sz="1400" b="0" i="0" u="none" strike="noStrike">
                        <a:solidFill>
                          <a:srgbClr val="000000"/>
                        </a:solidFill>
                        <a:effectLst/>
                        <a:latin typeface="Calibri"/>
                      </a:endParaRPr>
                    </a:p>
                  </a:txBody>
                  <a:tcPr marL="9525" marR="9525" marT="9525" marB="0" anchor="b"/>
                </a:tc>
                <a:tc>
                  <a:txBody>
                    <a:bodyPr/>
                    <a:lstStyle/>
                    <a:p>
                      <a:pPr algn="r" fontAlgn="b"/>
                      <a:r>
                        <a:rPr lang="en-US" sz="1400" u="none" strike="noStrike">
                          <a:effectLst/>
                        </a:rPr>
                        <a:t>138</a:t>
                      </a:r>
                      <a:endParaRPr lang="en-US" sz="1400" b="0" i="0" u="none" strike="noStrike">
                        <a:solidFill>
                          <a:srgbClr val="000000"/>
                        </a:solidFill>
                        <a:effectLst/>
                        <a:latin typeface="Calibri"/>
                      </a:endParaRPr>
                    </a:p>
                  </a:txBody>
                  <a:tcPr marL="9525" marR="9525" marT="9525" marB="0" anchor="b"/>
                </a:tc>
              </a:tr>
              <a:tr h="255301">
                <a:tc>
                  <a:txBody>
                    <a:bodyPr/>
                    <a:lstStyle/>
                    <a:p>
                      <a:pPr algn="l" fontAlgn="b"/>
                      <a:r>
                        <a:rPr lang="en-US" sz="1400" b="1" u="none" strike="noStrike" dirty="0">
                          <a:effectLst/>
                        </a:rPr>
                        <a:t>F2_Male_LS</a:t>
                      </a:r>
                      <a:endParaRPr lang="en-US" sz="1400" b="1" i="0" u="none" strike="noStrike" dirty="0">
                        <a:solidFill>
                          <a:srgbClr val="000000"/>
                        </a:solidFill>
                        <a:effectLst/>
                        <a:latin typeface="Calibri"/>
                      </a:endParaRPr>
                    </a:p>
                  </a:txBody>
                  <a:tcPr marL="9525" marR="9525" marT="9525" marB="0" anchor="b"/>
                </a:tc>
                <a:tc>
                  <a:txBody>
                    <a:bodyPr/>
                    <a:lstStyle/>
                    <a:p>
                      <a:pPr algn="r" fontAlgn="b"/>
                      <a:r>
                        <a:rPr lang="en-US" sz="1400" u="none" strike="noStrike">
                          <a:effectLst/>
                        </a:rPr>
                        <a:t>14</a:t>
                      </a:r>
                      <a:endParaRPr lang="en-US" sz="1400" b="0" i="0" u="none" strike="noStrike">
                        <a:solidFill>
                          <a:srgbClr val="000000"/>
                        </a:solidFill>
                        <a:effectLst/>
                        <a:latin typeface="Calibri"/>
                      </a:endParaRPr>
                    </a:p>
                  </a:txBody>
                  <a:tcPr marL="9525" marR="9525" marT="9525" marB="0" anchor="b"/>
                </a:tc>
                <a:tc>
                  <a:txBody>
                    <a:bodyPr/>
                    <a:lstStyle/>
                    <a:p>
                      <a:pPr algn="r" fontAlgn="b"/>
                      <a:r>
                        <a:rPr lang="en-US" sz="1400" u="none" strike="noStrike" dirty="0">
                          <a:effectLst/>
                        </a:rPr>
                        <a:t>254</a:t>
                      </a:r>
                      <a:endParaRPr lang="en-US" sz="1400" b="0" i="0" u="none" strike="noStrike" dirty="0">
                        <a:solidFill>
                          <a:srgbClr val="000000"/>
                        </a:solidFill>
                        <a:effectLst/>
                        <a:latin typeface="Calibri"/>
                      </a:endParaRPr>
                    </a:p>
                  </a:txBody>
                  <a:tcPr marL="9525" marR="9525" marT="9525" marB="0" anchor="b"/>
                </a:tc>
              </a:tr>
            </a:tbl>
          </a:graphicData>
        </a:graphic>
      </p:graphicFrame>
      <p:sp>
        <p:nvSpPr>
          <p:cNvPr id="8" name="TextBox 7"/>
          <p:cNvSpPr txBox="1"/>
          <p:nvPr/>
        </p:nvSpPr>
        <p:spPr>
          <a:xfrm>
            <a:off x="395536" y="1844824"/>
            <a:ext cx="2880320" cy="369332"/>
          </a:xfrm>
          <a:prstGeom prst="rect">
            <a:avLst/>
          </a:prstGeom>
          <a:noFill/>
        </p:spPr>
        <p:txBody>
          <a:bodyPr wrap="square" rtlCol="0">
            <a:spAutoFit/>
          </a:bodyPr>
          <a:lstStyle/>
          <a:p>
            <a:pPr algn="ctr"/>
            <a:r>
              <a:rPr lang="en-IN" dirty="0" smtClean="0"/>
              <a:t>GO enrichment</a:t>
            </a:r>
            <a:endParaRPr lang="en-US" dirty="0"/>
          </a:p>
        </p:txBody>
      </p:sp>
      <p:sp>
        <p:nvSpPr>
          <p:cNvPr id="10" name="TextBox 9"/>
          <p:cNvSpPr txBox="1"/>
          <p:nvPr/>
        </p:nvSpPr>
        <p:spPr>
          <a:xfrm>
            <a:off x="4283968" y="2420888"/>
            <a:ext cx="3528392" cy="923330"/>
          </a:xfrm>
          <a:prstGeom prst="rect">
            <a:avLst/>
          </a:prstGeom>
          <a:noFill/>
        </p:spPr>
        <p:txBody>
          <a:bodyPr wrap="square" rtlCol="0">
            <a:spAutoFit/>
          </a:bodyPr>
          <a:lstStyle/>
          <a:p>
            <a:r>
              <a:rPr lang="en-IN" dirty="0" smtClean="0"/>
              <a:t>Filters:</a:t>
            </a:r>
          </a:p>
          <a:p>
            <a:r>
              <a:rPr lang="en-IN" dirty="0" smtClean="0"/>
              <a:t>Min. number of genes in GO: 10</a:t>
            </a:r>
          </a:p>
          <a:p>
            <a:r>
              <a:rPr lang="en-IN" dirty="0" smtClean="0"/>
              <a:t>P-value cut-off: 0.05</a:t>
            </a:r>
            <a:endParaRPr lang="en-US" dirty="0"/>
          </a:p>
        </p:txBody>
      </p:sp>
    </p:spTree>
    <p:extLst>
      <p:ext uri="{BB962C8B-B14F-4D97-AF65-F5344CB8AC3E}">
        <p14:creationId xmlns:p14="http://schemas.microsoft.com/office/powerpoint/2010/main" val="29283381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200" b="1" i="0" u="none" strike="noStrike" kern="1200" cap="none" spc="0" normalizeH="0" baseline="0" noProof="0" dirty="0" smtClean="0">
                <a:ln>
                  <a:noFill/>
                </a:ln>
                <a:solidFill>
                  <a:schemeClr val="dk1"/>
                </a:solidFill>
                <a:effectLst/>
                <a:uLnTx/>
                <a:uFillTx/>
                <a:latin typeface="Calibri"/>
                <a:ea typeface="Calibri"/>
                <a:cs typeface="Calibri"/>
                <a:sym typeface="Calibri"/>
              </a:rPr>
              <a:t>GO overlaps between F0</a:t>
            </a:r>
            <a:r>
              <a:rPr kumimoji="0" lang="en-US" sz="2200" b="1" i="0" u="none" strike="noStrike" kern="1200" cap="none" spc="0" normalizeH="0" noProof="0" dirty="0" smtClean="0">
                <a:ln>
                  <a:noFill/>
                </a:ln>
                <a:solidFill>
                  <a:schemeClr val="dk1"/>
                </a:solidFill>
                <a:effectLst/>
                <a:uLnTx/>
                <a:uFillTx/>
                <a:latin typeface="Calibri"/>
                <a:ea typeface="Calibri"/>
                <a:cs typeface="Calibri"/>
                <a:sym typeface="Calibri"/>
              </a:rPr>
              <a:t> and F1 males</a:t>
            </a:r>
            <a:endParaRPr kumimoji="0" lang="en-US" sz="22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grpSp>
        <p:nvGrpSpPr>
          <p:cNvPr id="2" name="Group 1"/>
          <p:cNvGrpSpPr/>
          <p:nvPr/>
        </p:nvGrpSpPr>
        <p:grpSpPr>
          <a:xfrm>
            <a:off x="1619672" y="1536202"/>
            <a:ext cx="4728918" cy="5202352"/>
            <a:chOff x="179513" y="1536202"/>
            <a:chExt cx="4728918" cy="5202352"/>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r="50001"/>
            <a:stretch/>
          </p:blipFill>
          <p:spPr bwMode="auto">
            <a:xfrm>
              <a:off x="179513" y="1536202"/>
              <a:ext cx="4392488" cy="52023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4188" t="80242" r="1983"/>
            <a:stretch/>
          </p:blipFill>
          <p:spPr bwMode="auto">
            <a:xfrm>
              <a:off x="4572000" y="5710686"/>
              <a:ext cx="336431" cy="1027867"/>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3469" t="5790" r="2572" b="82768"/>
          <a:stretch/>
        </p:blipFill>
        <p:spPr bwMode="auto">
          <a:xfrm>
            <a:off x="5004048" y="1837426"/>
            <a:ext cx="2104846" cy="59522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1619672" y="908720"/>
            <a:ext cx="5489222" cy="5829834"/>
          </a:xfrm>
          <a:prstGeom prst="roundRect">
            <a:avLst>
              <a:gd name="adj" fmla="val 89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13814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200" b="1" i="0" u="none" strike="noStrike" kern="1200" cap="none" spc="0" normalizeH="0" baseline="0" noProof="0" dirty="0" smtClean="0">
                <a:ln>
                  <a:noFill/>
                </a:ln>
                <a:solidFill>
                  <a:schemeClr val="dk1"/>
                </a:solidFill>
                <a:effectLst/>
                <a:uLnTx/>
                <a:uFillTx/>
                <a:latin typeface="Calibri"/>
                <a:ea typeface="Calibri"/>
                <a:cs typeface="Calibri"/>
                <a:sym typeface="Calibri"/>
              </a:rPr>
              <a:t>Biological</a:t>
            </a:r>
            <a:r>
              <a:rPr kumimoji="0" lang="en-US" sz="2200" b="1" i="0" u="none" strike="noStrike" kern="1200" cap="none" spc="0" normalizeH="0" noProof="0" dirty="0" smtClean="0">
                <a:ln>
                  <a:noFill/>
                </a:ln>
                <a:solidFill>
                  <a:schemeClr val="dk1"/>
                </a:solidFill>
                <a:effectLst/>
                <a:uLnTx/>
                <a:uFillTx/>
                <a:latin typeface="Calibri"/>
                <a:ea typeface="Calibri"/>
                <a:cs typeface="Calibri"/>
                <a:sym typeface="Calibri"/>
              </a:rPr>
              <a:t> Process Enrichment: F0-F1 male comparison</a:t>
            </a:r>
            <a:endParaRPr kumimoji="0" lang="en-US" sz="22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grpSp>
        <p:nvGrpSpPr>
          <p:cNvPr id="9" name="Group 8"/>
          <p:cNvGrpSpPr/>
          <p:nvPr/>
        </p:nvGrpSpPr>
        <p:grpSpPr>
          <a:xfrm>
            <a:off x="251520" y="1988840"/>
            <a:ext cx="8312168" cy="3816424"/>
            <a:chOff x="251520" y="1988840"/>
            <a:chExt cx="8312168" cy="3816424"/>
          </a:xfrm>
        </p:grpSpPr>
        <p:pic>
          <p:nvPicPr>
            <p:cNvPr id="1026" name="Picture 2" descr="C:\Users\Manoj\Desktop\Edx\Droso_analysis\F1_Male_LSUp &amp; F0_MaleDown.ti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068960"/>
              <a:ext cx="8312168" cy="273630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6156176" y="2708920"/>
              <a:ext cx="158417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8" name="Straight Arrow Connector 7"/>
            <p:cNvCxnSpPr/>
            <p:nvPr/>
          </p:nvCxnSpPr>
          <p:spPr>
            <a:xfrm flipH="1">
              <a:off x="4211960" y="2708920"/>
              <a:ext cx="15841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067944" y="1988840"/>
              <a:ext cx="2016224" cy="646331"/>
            </a:xfrm>
            <a:prstGeom prst="rect">
              <a:avLst/>
            </a:prstGeom>
            <a:noFill/>
          </p:spPr>
          <p:txBody>
            <a:bodyPr wrap="square" rtlCol="0">
              <a:spAutoFit/>
            </a:bodyPr>
            <a:lstStyle/>
            <a:p>
              <a:pPr algn="ctr"/>
              <a:r>
                <a:rPr lang="en-IN" dirty="0" smtClean="0"/>
                <a:t>F0 male </a:t>
              </a:r>
            </a:p>
            <a:p>
              <a:pPr algn="ctr"/>
              <a:r>
                <a:rPr lang="en-IN" dirty="0" smtClean="0"/>
                <a:t>Downregulated</a:t>
              </a:r>
              <a:endParaRPr lang="en-US" dirty="0"/>
            </a:p>
          </p:txBody>
        </p:sp>
        <p:sp>
          <p:nvSpPr>
            <p:cNvPr id="10" name="TextBox 9"/>
            <p:cNvSpPr txBox="1"/>
            <p:nvPr/>
          </p:nvSpPr>
          <p:spPr>
            <a:xfrm>
              <a:off x="5868144" y="1988840"/>
              <a:ext cx="2016224" cy="646331"/>
            </a:xfrm>
            <a:prstGeom prst="rect">
              <a:avLst/>
            </a:prstGeom>
            <a:noFill/>
          </p:spPr>
          <p:txBody>
            <a:bodyPr wrap="square" rtlCol="0">
              <a:spAutoFit/>
            </a:bodyPr>
            <a:lstStyle/>
            <a:p>
              <a:pPr algn="ctr"/>
              <a:r>
                <a:rPr lang="en-IN" dirty="0" smtClean="0"/>
                <a:t>F1 male  </a:t>
              </a:r>
            </a:p>
            <a:p>
              <a:pPr algn="ctr"/>
              <a:r>
                <a:rPr lang="en-IN" dirty="0" smtClean="0"/>
                <a:t>Upregulated</a:t>
              </a:r>
              <a:endParaRPr lang="en-US" dirty="0"/>
            </a:p>
          </p:txBody>
        </p:sp>
      </p:grpSp>
    </p:spTree>
    <p:extLst>
      <p:ext uri="{BB962C8B-B14F-4D97-AF65-F5344CB8AC3E}">
        <p14:creationId xmlns:p14="http://schemas.microsoft.com/office/powerpoint/2010/main" val="14881767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8"/>
          <p:cNvSpPr txBox="1"/>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lvl="0" algn="ctr">
              <a:buSzPct val="25000"/>
            </a:pPr>
            <a:r>
              <a:rPr lang="en-US" sz="2400" b="1" dirty="0" smtClean="0">
                <a:solidFill>
                  <a:schemeClr val="dk1"/>
                </a:solidFill>
                <a:ea typeface="Calibri"/>
                <a:cs typeface="Calibri"/>
                <a:sym typeface="Calibri"/>
              </a:rPr>
              <a:t>Recent studies in epigenetic inheritance</a:t>
            </a:r>
            <a:endParaRPr lang="en-US" sz="2400" b="1" dirty="0">
              <a:solidFill>
                <a:schemeClr val="dk1"/>
              </a:solidFill>
              <a:ea typeface="Calibri"/>
              <a:cs typeface="Calibri"/>
              <a:sym typeface="Calibri"/>
            </a:endParaRPr>
          </a:p>
        </p:txBody>
      </p:sp>
      <p:grpSp>
        <p:nvGrpSpPr>
          <p:cNvPr id="15" name="Group 14"/>
          <p:cNvGrpSpPr/>
          <p:nvPr/>
        </p:nvGrpSpPr>
        <p:grpSpPr>
          <a:xfrm>
            <a:off x="2307021" y="4840605"/>
            <a:ext cx="6455979" cy="1864995"/>
            <a:chOff x="2307021" y="4840605"/>
            <a:chExt cx="6455979" cy="1864995"/>
          </a:xfrm>
        </p:grpSpPr>
        <p:pic>
          <p:nvPicPr>
            <p:cNvPr id="1026" name="Picture 2" descr="D:\Dropbox\DAC-II\slide preparation\6.JPG"/>
            <p:cNvPicPr>
              <a:picLocks noChangeAspect="1" noChangeArrowheads="1"/>
            </p:cNvPicPr>
            <p:nvPr/>
          </p:nvPicPr>
          <p:blipFill>
            <a:blip r:embed="rId3" cstate="print"/>
            <a:srcRect l="8743" t="44231" r="16315"/>
            <a:stretch>
              <a:fillRect/>
            </a:stretch>
          </p:blipFill>
          <p:spPr bwMode="auto">
            <a:xfrm>
              <a:off x="2307021" y="4840605"/>
              <a:ext cx="6455979" cy="1560195"/>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a:xfrm>
              <a:off x="5562600" y="6336268"/>
              <a:ext cx="3193503" cy="369332"/>
            </a:xfrm>
            <a:prstGeom prst="rect">
              <a:avLst/>
            </a:prstGeom>
          </p:spPr>
          <p:txBody>
            <a:bodyPr wrap="none">
              <a:spAutoFit/>
            </a:bodyPr>
            <a:lstStyle/>
            <a:p>
              <a:r>
                <a:rPr lang="en-US" dirty="0" smtClean="0"/>
                <a:t>Cell. 2014 Dec 4;159(6):1352-64</a:t>
              </a:r>
              <a:endParaRPr lang="en-US" dirty="0"/>
            </a:p>
          </p:txBody>
        </p:sp>
      </p:grpSp>
      <p:grpSp>
        <p:nvGrpSpPr>
          <p:cNvPr id="17" name="Group 16"/>
          <p:cNvGrpSpPr/>
          <p:nvPr/>
        </p:nvGrpSpPr>
        <p:grpSpPr>
          <a:xfrm>
            <a:off x="1066800" y="2819400"/>
            <a:ext cx="6098147" cy="1828800"/>
            <a:chOff x="1066800" y="2819400"/>
            <a:chExt cx="6098147" cy="1828800"/>
          </a:xfrm>
        </p:grpSpPr>
        <p:grpSp>
          <p:nvGrpSpPr>
            <p:cNvPr id="13" name="Group 12"/>
            <p:cNvGrpSpPr/>
            <p:nvPr/>
          </p:nvGrpSpPr>
          <p:grpSpPr>
            <a:xfrm>
              <a:off x="1066800" y="2819400"/>
              <a:ext cx="6096000" cy="1447800"/>
              <a:chOff x="2362200" y="2514600"/>
              <a:chExt cx="7315200" cy="1819894"/>
            </a:xfrm>
          </p:grpSpPr>
          <p:pic>
            <p:nvPicPr>
              <p:cNvPr id="12" name="Picture 7" descr="D:\Dropbox\DAC-II\slide preparation\5.JPG"/>
              <p:cNvPicPr>
                <a:picLocks noChangeAspect="1" noChangeArrowheads="1"/>
              </p:cNvPicPr>
              <p:nvPr/>
            </p:nvPicPr>
            <p:blipFill>
              <a:blip r:embed="rId4" cstate="print"/>
              <a:srcRect b="73961"/>
              <a:stretch>
                <a:fillRect/>
              </a:stretch>
            </p:blipFill>
            <p:spPr bwMode="auto">
              <a:xfrm>
                <a:off x="2362200" y="2514600"/>
                <a:ext cx="7315200" cy="533400"/>
              </a:xfrm>
              <a:prstGeom prst="rect">
                <a:avLst/>
              </a:prstGeom>
              <a:ln>
                <a:noFill/>
              </a:ln>
              <a:effectLst>
                <a:outerShdw blurRad="292100" dist="139700" dir="2700000" algn="tl" rotWithShape="0">
                  <a:srgbClr val="333333">
                    <a:alpha val="65000"/>
                  </a:srgbClr>
                </a:outerShdw>
              </a:effectLst>
            </p:spPr>
          </p:pic>
          <p:pic>
            <p:nvPicPr>
              <p:cNvPr id="1031" name="Picture 7" descr="D:\Dropbox\DAC-II\slide preparation\5.JPG"/>
              <p:cNvPicPr>
                <a:picLocks noChangeAspect="1" noChangeArrowheads="1"/>
              </p:cNvPicPr>
              <p:nvPr/>
            </p:nvPicPr>
            <p:blipFill>
              <a:blip r:embed="rId4" cstate="print"/>
              <a:srcRect t="33478"/>
              <a:stretch>
                <a:fillRect/>
              </a:stretch>
            </p:blipFill>
            <p:spPr bwMode="auto">
              <a:xfrm>
                <a:off x="2362200" y="2971800"/>
                <a:ext cx="7315200" cy="1362694"/>
              </a:xfrm>
              <a:prstGeom prst="rect">
                <a:avLst/>
              </a:prstGeom>
              <a:ln>
                <a:noFill/>
              </a:ln>
              <a:effectLst>
                <a:outerShdw blurRad="292100" dist="139700" dir="2700000" algn="tl" rotWithShape="0">
                  <a:srgbClr val="333333">
                    <a:alpha val="65000"/>
                  </a:srgbClr>
                </a:outerShdw>
              </a:effectLst>
            </p:spPr>
          </p:pic>
        </p:grpSp>
        <p:sp>
          <p:nvSpPr>
            <p:cNvPr id="16" name="Rectangle 15"/>
            <p:cNvSpPr/>
            <p:nvPr/>
          </p:nvSpPr>
          <p:spPr>
            <a:xfrm>
              <a:off x="3200400" y="4278868"/>
              <a:ext cx="3964547" cy="369332"/>
            </a:xfrm>
            <a:prstGeom prst="rect">
              <a:avLst/>
            </a:prstGeom>
          </p:spPr>
          <p:txBody>
            <a:bodyPr wrap="none">
              <a:spAutoFit/>
            </a:bodyPr>
            <a:lstStyle/>
            <a:p>
              <a:r>
                <a:rPr lang="en-US" dirty="0" smtClean="0"/>
                <a:t>Dis Model Mech. 2013 Sep;6(5):1123-32</a:t>
              </a:r>
              <a:endParaRPr lang="en-US" dirty="0"/>
            </a:p>
          </p:txBody>
        </p:sp>
      </p:grpSp>
      <p:grpSp>
        <p:nvGrpSpPr>
          <p:cNvPr id="19" name="Group 18"/>
          <p:cNvGrpSpPr/>
          <p:nvPr/>
        </p:nvGrpSpPr>
        <p:grpSpPr>
          <a:xfrm>
            <a:off x="228600" y="956854"/>
            <a:ext cx="6749380" cy="1710146"/>
            <a:chOff x="228600" y="956854"/>
            <a:chExt cx="6749380" cy="1710146"/>
          </a:xfrm>
        </p:grpSpPr>
        <p:pic>
          <p:nvPicPr>
            <p:cNvPr id="1032" name="Picture 8" descr="D:\Dropbox\DAC-II\slide preparation\4.JPG"/>
            <p:cNvPicPr>
              <a:picLocks noChangeAspect="1" noChangeArrowheads="1"/>
            </p:cNvPicPr>
            <p:nvPr/>
          </p:nvPicPr>
          <p:blipFill>
            <a:blip r:embed="rId5" cstate="print"/>
            <a:srcRect/>
            <a:stretch>
              <a:fillRect/>
            </a:stretch>
          </p:blipFill>
          <p:spPr bwMode="auto">
            <a:xfrm>
              <a:off x="228600" y="956854"/>
              <a:ext cx="6749380" cy="1329146"/>
            </a:xfrm>
            <a:prstGeom prst="rect">
              <a:avLst/>
            </a:prstGeom>
            <a:ln>
              <a:noFill/>
            </a:ln>
            <a:effectLst>
              <a:outerShdw blurRad="292100" dist="139700" dir="2700000" algn="tl" rotWithShape="0">
                <a:srgbClr val="333333">
                  <a:alpha val="65000"/>
                </a:srgbClr>
              </a:outerShdw>
            </a:effectLst>
          </p:spPr>
        </p:pic>
        <p:sp>
          <p:nvSpPr>
            <p:cNvPr id="18" name="Rectangle 17"/>
            <p:cNvSpPr/>
            <p:nvPr/>
          </p:nvSpPr>
          <p:spPr>
            <a:xfrm>
              <a:off x="3318804" y="2297668"/>
              <a:ext cx="3657600" cy="369332"/>
            </a:xfrm>
            <a:prstGeom prst="rect">
              <a:avLst/>
            </a:prstGeom>
          </p:spPr>
          <p:txBody>
            <a:bodyPr wrap="square">
              <a:spAutoFit/>
            </a:bodyPr>
            <a:lstStyle/>
            <a:p>
              <a:pPr algn="r"/>
              <a:r>
                <a:rPr lang="en-US" dirty="0" smtClean="0"/>
                <a:t>Cell Metabolism, February 9, 2016 </a:t>
              </a:r>
              <a:endParaRPr lang="en-US" dirty="0"/>
            </a:p>
          </p:txBody>
        </p:sp>
      </p:grpSp>
    </p:spTree>
    <p:extLst>
      <p:ext uri="{BB962C8B-B14F-4D97-AF65-F5344CB8AC3E}">
        <p14:creationId xmlns:p14="http://schemas.microsoft.com/office/powerpoint/2010/main" val="393785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9512" y="2996615"/>
            <a:ext cx="8751702" cy="288099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5076056" y="1988840"/>
            <a:ext cx="3816424" cy="720080"/>
            <a:chOff x="4067944" y="1988840"/>
            <a:chExt cx="3816424" cy="720080"/>
          </a:xfrm>
        </p:grpSpPr>
        <p:cxnSp>
          <p:nvCxnSpPr>
            <p:cNvPr id="7" name="Straight Arrow Connector 6"/>
            <p:cNvCxnSpPr/>
            <p:nvPr/>
          </p:nvCxnSpPr>
          <p:spPr>
            <a:xfrm>
              <a:off x="6156176" y="2708920"/>
              <a:ext cx="158417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8" name="Straight Arrow Connector 7"/>
            <p:cNvCxnSpPr/>
            <p:nvPr/>
          </p:nvCxnSpPr>
          <p:spPr>
            <a:xfrm flipH="1">
              <a:off x="4211960" y="2708920"/>
              <a:ext cx="15841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067944" y="1988840"/>
              <a:ext cx="2016224" cy="646331"/>
            </a:xfrm>
            <a:prstGeom prst="rect">
              <a:avLst/>
            </a:prstGeom>
            <a:noFill/>
          </p:spPr>
          <p:txBody>
            <a:bodyPr wrap="square" rtlCol="0">
              <a:spAutoFit/>
            </a:bodyPr>
            <a:lstStyle/>
            <a:p>
              <a:pPr algn="ctr"/>
              <a:r>
                <a:rPr lang="en-IN" dirty="0" smtClean="0"/>
                <a:t>F1 male  </a:t>
              </a:r>
            </a:p>
            <a:p>
              <a:pPr algn="ctr"/>
              <a:r>
                <a:rPr lang="en-IN" dirty="0" smtClean="0"/>
                <a:t>Downregulated</a:t>
              </a:r>
              <a:endParaRPr lang="en-US" dirty="0"/>
            </a:p>
          </p:txBody>
        </p:sp>
        <p:sp>
          <p:nvSpPr>
            <p:cNvPr id="10" name="TextBox 9"/>
            <p:cNvSpPr txBox="1"/>
            <p:nvPr/>
          </p:nvSpPr>
          <p:spPr>
            <a:xfrm>
              <a:off x="5868144" y="1988840"/>
              <a:ext cx="2016224" cy="646331"/>
            </a:xfrm>
            <a:prstGeom prst="rect">
              <a:avLst/>
            </a:prstGeom>
            <a:noFill/>
          </p:spPr>
          <p:txBody>
            <a:bodyPr wrap="square" rtlCol="0">
              <a:spAutoFit/>
            </a:bodyPr>
            <a:lstStyle/>
            <a:p>
              <a:pPr algn="ctr"/>
              <a:r>
                <a:rPr lang="en-IN" dirty="0" smtClean="0"/>
                <a:t>F0 male </a:t>
              </a:r>
            </a:p>
            <a:p>
              <a:pPr algn="ctr"/>
              <a:r>
                <a:rPr lang="en-IN" dirty="0" smtClean="0"/>
                <a:t>Upregulated</a:t>
              </a:r>
              <a:endParaRPr lang="en-US" dirty="0"/>
            </a:p>
          </p:txBody>
        </p:sp>
      </p:grpSp>
      <p:sp>
        <p:nvSpPr>
          <p:cNvPr id="12"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algn="ctr">
              <a:spcBef>
                <a:spcPct val="0"/>
              </a:spcBef>
              <a:buSzPct val="25000"/>
              <a:defRPr/>
            </a:pPr>
            <a:r>
              <a:rPr kumimoji="0" lang="en-US" sz="2200" b="1" i="0" u="none" strike="noStrike" kern="1200" cap="none" spc="0" normalizeH="0" baseline="0" noProof="0" dirty="0" smtClean="0">
                <a:ln>
                  <a:noFill/>
                </a:ln>
                <a:solidFill>
                  <a:schemeClr val="dk1"/>
                </a:solidFill>
                <a:effectLst/>
                <a:uLnTx/>
                <a:uFillTx/>
                <a:latin typeface="Calibri"/>
                <a:ea typeface="Calibri"/>
                <a:cs typeface="Calibri"/>
                <a:sym typeface="Calibri"/>
              </a:rPr>
              <a:t>Biological</a:t>
            </a:r>
            <a:r>
              <a:rPr kumimoji="0" lang="en-US" sz="2200" b="1" i="0" u="none" strike="noStrike" kern="1200" cap="none" spc="0" normalizeH="0" noProof="0" dirty="0" smtClean="0">
                <a:ln>
                  <a:noFill/>
                </a:ln>
                <a:solidFill>
                  <a:schemeClr val="dk1"/>
                </a:solidFill>
                <a:effectLst/>
                <a:uLnTx/>
                <a:uFillTx/>
                <a:latin typeface="Calibri"/>
                <a:ea typeface="Calibri"/>
                <a:cs typeface="Calibri"/>
                <a:sym typeface="Calibri"/>
              </a:rPr>
              <a:t> </a:t>
            </a:r>
            <a:r>
              <a:rPr lang="en-US" sz="2200" b="1" dirty="0">
                <a:solidFill>
                  <a:schemeClr val="dk1"/>
                </a:solidFill>
                <a:ea typeface="Calibri"/>
                <a:cs typeface="Calibri"/>
                <a:sym typeface="Calibri"/>
              </a:rPr>
              <a:t>Process Enrichment: F0-F1 </a:t>
            </a:r>
            <a:r>
              <a:rPr lang="en-US" sz="2200" b="1" dirty="0" smtClean="0">
                <a:solidFill>
                  <a:schemeClr val="dk1"/>
                </a:solidFill>
                <a:ea typeface="Calibri"/>
                <a:cs typeface="Calibri"/>
                <a:sym typeface="Calibri"/>
              </a:rPr>
              <a:t>male comparison</a:t>
            </a:r>
            <a:r>
              <a:rPr kumimoji="0" lang="en-US" sz="2200" b="1" i="0" u="none" strike="noStrike" kern="1200" cap="none" spc="0" normalizeH="0" noProof="0" dirty="0" smtClean="0">
                <a:ln>
                  <a:noFill/>
                </a:ln>
                <a:solidFill>
                  <a:schemeClr val="dk1"/>
                </a:solidFill>
                <a:effectLst/>
                <a:uLnTx/>
                <a:uFillTx/>
                <a:latin typeface="Calibri"/>
                <a:ea typeface="Calibri"/>
                <a:cs typeface="Calibri"/>
                <a:sym typeface="Calibri"/>
              </a:rPr>
              <a:t> </a:t>
            </a:r>
            <a:endParaRPr kumimoji="0" lang="en-US" sz="22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1294651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200" b="1" i="0" u="none" strike="noStrike" kern="1200" cap="none" spc="0" normalizeH="0" baseline="0" noProof="0" dirty="0" smtClean="0">
                <a:ln>
                  <a:noFill/>
                </a:ln>
                <a:solidFill>
                  <a:schemeClr val="dk1"/>
                </a:solidFill>
                <a:effectLst/>
                <a:uLnTx/>
                <a:uFillTx/>
                <a:latin typeface="Calibri"/>
                <a:ea typeface="Calibri"/>
                <a:cs typeface="Calibri"/>
                <a:sym typeface="Calibri"/>
              </a:rPr>
              <a:t>GO overlaps between F0</a:t>
            </a:r>
            <a:r>
              <a:rPr kumimoji="0" lang="en-US" sz="2200" b="1" i="0" u="none" strike="noStrike" kern="1200" cap="none" spc="0" normalizeH="0" noProof="0" dirty="0" smtClean="0">
                <a:ln>
                  <a:noFill/>
                </a:ln>
                <a:solidFill>
                  <a:schemeClr val="dk1"/>
                </a:solidFill>
                <a:effectLst/>
                <a:uLnTx/>
                <a:uFillTx/>
                <a:latin typeface="Calibri"/>
                <a:ea typeface="Calibri"/>
                <a:cs typeface="Calibri"/>
                <a:sym typeface="Calibri"/>
              </a:rPr>
              <a:t> and F1 females</a:t>
            </a:r>
            <a:endParaRPr kumimoji="0" lang="en-US" sz="22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grpSp>
        <p:nvGrpSpPr>
          <p:cNvPr id="4" name="Group 3"/>
          <p:cNvGrpSpPr/>
          <p:nvPr/>
        </p:nvGrpSpPr>
        <p:grpSpPr>
          <a:xfrm>
            <a:off x="1691680" y="1449188"/>
            <a:ext cx="4999698" cy="5205167"/>
            <a:chOff x="179512" y="1536201"/>
            <a:chExt cx="4999698" cy="5205167"/>
          </a:xfrm>
        </p:grpSpPr>
        <p:pic>
          <p:nvPicPr>
            <p:cNvPr id="2050" name="Picture 2" descr="C:\Users\Manoj\Desktop\Edx\Droso_analysis\output\14_april\20_april_meta\F0_F1_female.tiff"/>
            <p:cNvPicPr>
              <a:picLocks noChangeAspect="1" noChangeArrowheads="1"/>
            </p:cNvPicPr>
            <p:nvPr/>
          </p:nvPicPr>
          <p:blipFill rotWithShape="1">
            <a:blip r:embed="rId2">
              <a:extLst>
                <a:ext uri="{28A0092B-C50C-407E-A947-70E740481C1C}">
                  <a14:useLocalDpi xmlns:a14="http://schemas.microsoft.com/office/drawing/2010/main" val="0"/>
                </a:ext>
              </a:extLst>
            </a:blip>
            <a:srcRect r="47054"/>
            <a:stretch/>
          </p:blipFill>
          <p:spPr bwMode="auto">
            <a:xfrm>
              <a:off x="179512" y="1536201"/>
              <a:ext cx="4651280" cy="52023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Manoj\Desktop\Edx\Droso_analysis\output\14_april\20_april_meta\F0_F1_female.tiff"/>
            <p:cNvPicPr>
              <a:picLocks noChangeAspect="1" noChangeArrowheads="1"/>
            </p:cNvPicPr>
            <p:nvPr/>
          </p:nvPicPr>
          <p:blipFill rotWithShape="1">
            <a:blip r:embed="rId2">
              <a:extLst>
                <a:ext uri="{28A0092B-C50C-407E-A947-70E740481C1C}">
                  <a14:useLocalDpi xmlns:a14="http://schemas.microsoft.com/office/drawing/2010/main" val="0"/>
                </a:ext>
              </a:extLst>
            </a:blip>
            <a:srcRect l="94188" t="79579" r="2179"/>
            <a:stretch/>
          </p:blipFill>
          <p:spPr bwMode="auto">
            <a:xfrm>
              <a:off x="4860032" y="5678994"/>
              <a:ext cx="319178" cy="1062374"/>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2" descr="C:\Users\Manoj\Desktop\Edx\Droso_analysis\output\14_april\20_april_meta\F0_F1_female.tiff"/>
          <p:cNvPicPr>
            <a:picLocks noChangeAspect="1" noChangeArrowheads="1"/>
          </p:cNvPicPr>
          <p:nvPr/>
        </p:nvPicPr>
        <p:blipFill rotWithShape="1">
          <a:blip r:embed="rId2">
            <a:extLst>
              <a:ext uri="{28A0092B-C50C-407E-A947-70E740481C1C}">
                <a14:useLocalDpi xmlns:a14="http://schemas.microsoft.com/office/drawing/2010/main" val="0"/>
              </a:ext>
            </a:extLst>
          </a:blip>
          <a:srcRect l="73468" t="5293" r="4143" b="82934"/>
          <a:stretch/>
        </p:blipFill>
        <p:spPr bwMode="auto">
          <a:xfrm>
            <a:off x="5148064" y="1700808"/>
            <a:ext cx="1966824" cy="612476"/>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1747074" y="908720"/>
            <a:ext cx="5489222" cy="5829834"/>
          </a:xfrm>
          <a:prstGeom prst="roundRect">
            <a:avLst>
              <a:gd name="adj" fmla="val 89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63306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algn="ctr">
              <a:spcBef>
                <a:spcPct val="0"/>
              </a:spcBef>
              <a:buSzPct val="25000"/>
              <a:defRPr/>
            </a:pPr>
            <a:r>
              <a:rPr kumimoji="0" lang="en-US" sz="2200" b="1" i="0" u="none" strike="noStrike" kern="1200" cap="none" spc="0" normalizeH="0" baseline="0" noProof="0" dirty="0" smtClean="0">
                <a:ln>
                  <a:noFill/>
                </a:ln>
                <a:solidFill>
                  <a:schemeClr val="dk1"/>
                </a:solidFill>
                <a:effectLst/>
                <a:uLnTx/>
                <a:uFillTx/>
                <a:latin typeface="Calibri"/>
                <a:ea typeface="Calibri"/>
                <a:cs typeface="Calibri"/>
                <a:sym typeface="Calibri"/>
              </a:rPr>
              <a:t>Biological</a:t>
            </a:r>
            <a:r>
              <a:rPr kumimoji="0" lang="en-US" sz="2200" b="1" i="0" u="none" strike="noStrike" kern="1200" cap="none" spc="0" normalizeH="0" noProof="0" dirty="0" smtClean="0">
                <a:ln>
                  <a:noFill/>
                </a:ln>
                <a:solidFill>
                  <a:schemeClr val="dk1"/>
                </a:solidFill>
                <a:effectLst/>
                <a:uLnTx/>
                <a:uFillTx/>
                <a:latin typeface="Calibri"/>
                <a:ea typeface="Calibri"/>
                <a:cs typeface="Calibri"/>
                <a:sym typeface="Calibri"/>
              </a:rPr>
              <a:t> </a:t>
            </a:r>
            <a:r>
              <a:rPr lang="en-US" sz="2200" b="1" dirty="0">
                <a:solidFill>
                  <a:schemeClr val="dk1"/>
                </a:solidFill>
                <a:ea typeface="Calibri"/>
                <a:cs typeface="Calibri"/>
                <a:sym typeface="Calibri"/>
              </a:rPr>
              <a:t>Process Enrichment: F0-F1 </a:t>
            </a:r>
            <a:r>
              <a:rPr lang="en-US" sz="2200" b="1" dirty="0" smtClean="0">
                <a:solidFill>
                  <a:schemeClr val="dk1"/>
                </a:solidFill>
                <a:ea typeface="Calibri"/>
                <a:cs typeface="Calibri"/>
                <a:sym typeface="Calibri"/>
              </a:rPr>
              <a:t>female comparison</a:t>
            </a:r>
            <a:r>
              <a:rPr kumimoji="0" lang="en-US" sz="2200" b="1" i="0" u="none" strike="noStrike" kern="1200" cap="none" spc="0" normalizeH="0" noProof="0" dirty="0" smtClean="0">
                <a:ln>
                  <a:noFill/>
                </a:ln>
                <a:solidFill>
                  <a:schemeClr val="dk1"/>
                </a:solidFill>
                <a:effectLst/>
                <a:uLnTx/>
                <a:uFillTx/>
                <a:latin typeface="Calibri"/>
                <a:ea typeface="Calibri"/>
                <a:cs typeface="Calibri"/>
                <a:sym typeface="Calibri"/>
              </a:rPr>
              <a:t> </a:t>
            </a:r>
            <a:endParaRPr kumimoji="0" lang="en-US" sz="22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grpSp>
        <p:nvGrpSpPr>
          <p:cNvPr id="5" name="Group 4"/>
          <p:cNvGrpSpPr/>
          <p:nvPr/>
        </p:nvGrpSpPr>
        <p:grpSpPr>
          <a:xfrm>
            <a:off x="107504" y="2348880"/>
            <a:ext cx="8312168" cy="3600400"/>
            <a:chOff x="415916" y="2348880"/>
            <a:chExt cx="8312168" cy="3600400"/>
          </a:xfrm>
        </p:grpSpPr>
        <p:pic>
          <p:nvPicPr>
            <p:cNvPr id="3074" name="Picture 2" descr="C:\Users\Manoj\Desktop\Edx\Droso_analysis\F1_Female_LS.Up &amp; F0_Female.Down.ti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916" y="3212976"/>
              <a:ext cx="8312168" cy="273630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6732240" y="3068960"/>
              <a:ext cx="158417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 name="Straight Arrow Connector 6"/>
            <p:cNvCxnSpPr/>
            <p:nvPr/>
          </p:nvCxnSpPr>
          <p:spPr>
            <a:xfrm flipH="1">
              <a:off x="4788024" y="3068960"/>
              <a:ext cx="15841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644008" y="2348880"/>
              <a:ext cx="2016224" cy="646331"/>
            </a:xfrm>
            <a:prstGeom prst="rect">
              <a:avLst/>
            </a:prstGeom>
            <a:noFill/>
          </p:spPr>
          <p:txBody>
            <a:bodyPr wrap="square" rtlCol="0">
              <a:spAutoFit/>
            </a:bodyPr>
            <a:lstStyle/>
            <a:p>
              <a:pPr algn="ctr"/>
              <a:r>
                <a:rPr lang="en-IN" dirty="0" smtClean="0"/>
                <a:t>F0 female </a:t>
              </a:r>
            </a:p>
            <a:p>
              <a:pPr algn="ctr"/>
              <a:r>
                <a:rPr lang="en-IN" dirty="0" smtClean="0"/>
                <a:t>Downregulated</a:t>
              </a:r>
              <a:endParaRPr lang="en-US" dirty="0"/>
            </a:p>
          </p:txBody>
        </p:sp>
        <p:sp>
          <p:nvSpPr>
            <p:cNvPr id="9" name="TextBox 8"/>
            <p:cNvSpPr txBox="1"/>
            <p:nvPr/>
          </p:nvSpPr>
          <p:spPr>
            <a:xfrm>
              <a:off x="6444208" y="2348880"/>
              <a:ext cx="2016224" cy="646331"/>
            </a:xfrm>
            <a:prstGeom prst="rect">
              <a:avLst/>
            </a:prstGeom>
            <a:noFill/>
          </p:spPr>
          <p:txBody>
            <a:bodyPr wrap="square" rtlCol="0">
              <a:spAutoFit/>
            </a:bodyPr>
            <a:lstStyle/>
            <a:p>
              <a:pPr algn="ctr"/>
              <a:r>
                <a:rPr lang="en-IN" dirty="0" smtClean="0"/>
                <a:t>F1 female  </a:t>
              </a:r>
            </a:p>
            <a:p>
              <a:pPr algn="ctr"/>
              <a:r>
                <a:rPr lang="en-IN" dirty="0" smtClean="0"/>
                <a:t>Upregulated</a:t>
              </a:r>
              <a:endParaRPr lang="en-US" dirty="0"/>
            </a:p>
          </p:txBody>
        </p:sp>
      </p:grpSp>
    </p:spTree>
    <p:extLst>
      <p:ext uri="{BB962C8B-B14F-4D97-AF65-F5344CB8AC3E}">
        <p14:creationId xmlns:p14="http://schemas.microsoft.com/office/powerpoint/2010/main" val="14073230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algn="ctr">
              <a:spcBef>
                <a:spcPct val="0"/>
              </a:spcBef>
              <a:buSzPct val="25000"/>
              <a:defRPr/>
            </a:pPr>
            <a:r>
              <a:rPr kumimoji="0" lang="en-US" sz="2200" b="1" i="0" u="none" strike="noStrike" kern="1200" cap="none" spc="0" normalizeH="0" baseline="0" noProof="0" dirty="0" smtClean="0">
                <a:ln>
                  <a:noFill/>
                </a:ln>
                <a:solidFill>
                  <a:schemeClr val="dk1"/>
                </a:solidFill>
                <a:effectLst/>
                <a:uLnTx/>
                <a:uFillTx/>
                <a:latin typeface="Calibri"/>
                <a:ea typeface="Calibri"/>
                <a:cs typeface="Calibri"/>
                <a:sym typeface="Calibri"/>
              </a:rPr>
              <a:t>Biological</a:t>
            </a:r>
            <a:r>
              <a:rPr kumimoji="0" lang="en-US" sz="2200" b="1" i="0" u="none" strike="noStrike" kern="1200" cap="none" spc="0" normalizeH="0" noProof="0" dirty="0" smtClean="0">
                <a:ln>
                  <a:noFill/>
                </a:ln>
                <a:solidFill>
                  <a:schemeClr val="dk1"/>
                </a:solidFill>
                <a:effectLst/>
                <a:uLnTx/>
                <a:uFillTx/>
                <a:latin typeface="Calibri"/>
                <a:ea typeface="Calibri"/>
                <a:cs typeface="Calibri"/>
                <a:sym typeface="Calibri"/>
              </a:rPr>
              <a:t> </a:t>
            </a:r>
            <a:r>
              <a:rPr lang="en-US" sz="2200" b="1" dirty="0">
                <a:solidFill>
                  <a:schemeClr val="dk1"/>
                </a:solidFill>
                <a:ea typeface="Calibri"/>
                <a:cs typeface="Calibri"/>
                <a:sym typeface="Calibri"/>
              </a:rPr>
              <a:t>Process Enrichment: F0-F1 </a:t>
            </a:r>
            <a:r>
              <a:rPr lang="en-US" sz="2200" b="1" dirty="0" smtClean="0">
                <a:solidFill>
                  <a:schemeClr val="dk1"/>
                </a:solidFill>
                <a:ea typeface="Calibri"/>
                <a:cs typeface="Calibri"/>
                <a:sym typeface="Calibri"/>
              </a:rPr>
              <a:t>female comparison</a:t>
            </a:r>
            <a:r>
              <a:rPr kumimoji="0" lang="en-US" sz="2200" b="1" i="0" u="none" strike="noStrike" kern="1200" cap="none" spc="0" normalizeH="0" noProof="0" dirty="0" smtClean="0">
                <a:ln>
                  <a:noFill/>
                </a:ln>
                <a:solidFill>
                  <a:schemeClr val="dk1"/>
                </a:solidFill>
                <a:effectLst/>
                <a:uLnTx/>
                <a:uFillTx/>
                <a:latin typeface="Calibri"/>
                <a:ea typeface="Calibri"/>
                <a:cs typeface="Calibri"/>
                <a:sym typeface="Calibri"/>
              </a:rPr>
              <a:t> </a:t>
            </a:r>
            <a:endParaRPr kumimoji="0" lang="en-US" sz="22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cxnSp>
        <p:nvCxnSpPr>
          <p:cNvPr id="10" name="Straight Arrow Connector 9"/>
          <p:cNvCxnSpPr/>
          <p:nvPr/>
        </p:nvCxnSpPr>
        <p:spPr>
          <a:xfrm>
            <a:off x="7020272" y="2996952"/>
            <a:ext cx="158417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1" name="Straight Arrow Connector 10"/>
          <p:cNvCxnSpPr/>
          <p:nvPr/>
        </p:nvCxnSpPr>
        <p:spPr>
          <a:xfrm flipH="1">
            <a:off x="5076056" y="2996952"/>
            <a:ext cx="15841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932040" y="2276872"/>
            <a:ext cx="2016224" cy="646331"/>
          </a:xfrm>
          <a:prstGeom prst="rect">
            <a:avLst/>
          </a:prstGeom>
          <a:noFill/>
        </p:spPr>
        <p:txBody>
          <a:bodyPr wrap="square" rtlCol="0">
            <a:spAutoFit/>
          </a:bodyPr>
          <a:lstStyle/>
          <a:p>
            <a:pPr algn="ctr"/>
            <a:r>
              <a:rPr lang="en-IN" dirty="0" smtClean="0"/>
              <a:t>F1 female </a:t>
            </a:r>
          </a:p>
          <a:p>
            <a:pPr algn="ctr"/>
            <a:r>
              <a:rPr lang="en-IN" dirty="0" smtClean="0"/>
              <a:t>Downregulated</a:t>
            </a:r>
            <a:endParaRPr lang="en-US" dirty="0"/>
          </a:p>
        </p:txBody>
      </p:sp>
      <p:sp>
        <p:nvSpPr>
          <p:cNvPr id="13" name="TextBox 12"/>
          <p:cNvSpPr txBox="1"/>
          <p:nvPr/>
        </p:nvSpPr>
        <p:spPr>
          <a:xfrm>
            <a:off x="6732240" y="2276872"/>
            <a:ext cx="2016224" cy="646331"/>
          </a:xfrm>
          <a:prstGeom prst="rect">
            <a:avLst/>
          </a:prstGeom>
          <a:noFill/>
        </p:spPr>
        <p:txBody>
          <a:bodyPr wrap="square" rtlCol="0">
            <a:spAutoFit/>
          </a:bodyPr>
          <a:lstStyle/>
          <a:p>
            <a:pPr algn="ctr"/>
            <a:r>
              <a:rPr lang="en-IN" dirty="0" smtClean="0"/>
              <a:t>F0 female  </a:t>
            </a:r>
          </a:p>
          <a:p>
            <a:pPr algn="ctr"/>
            <a:r>
              <a:rPr lang="en-IN" dirty="0" smtClean="0"/>
              <a:t>Upregulated</a:t>
            </a:r>
            <a:endParaRPr lang="en-US" dirty="0"/>
          </a:p>
        </p:txBody>
      </p:sp>
      <p:pic>
        <p:nvPicPr>
          <p:cNvPr id="14" name="Picture 2" descr="C:\Users\Manoj\Desktop\Edx\Droso_analysis\F1_female_ls_down&amp;F0_female_up_subset.ti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04" y="3115432"/>
            <a:ext cx="8904792" cy="2931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295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200" b="1" i="0" u="none" strike="noStrike" kern="1200" cap="none" spc="0" normalizeH="0" baseline="0" noProof="0" dirty="0" smtClean="0">
                <a:ln>
                  <a:noFill/>
                </a:ln>
                <a:solidFill>
                  <a:schemeClr val="dk1"/>
                </a:solidFill>
                <a:effectLst/>
                <a:uLnTx/>
                <a:uFillTx/>
                <a:latin typeface="Calibri"/>
                <a:ea typeface="Calibri"/>
                <a:cs typeface="Calibri"/>
                <a:sym typeface="Calibri"/>
              </a:rPr>
              <a:t>GO overlaps between F0</a:t>
            </a:r>
            <a:r>
              <a:rPr kumimoji="0" lang="en-US" sz="2200" b="1" i="0" u="none" strike="noStrike" kern="1200" cap="none" spc="0" normalizeH="0" noProof="0" dirty="0" smtClean="0">
                <a:ln>
                  <a:noFill/>
                </a:ln>
                <a:solidFill>
                  <a:schemeClr val="dk1"/>
                </a:solidFill>
                <a:effectLst/>
                <a:uLnTx/>
                <a:uFillTx/>
                <a:latin typeface="Calibri"/>
                <a:ea typeface="Calibri"/>
                <a:cs typeface="Calibri"/>
                <a:sym typeface="Calibri"/>
              </a:rPr>
              <a:t> - F2 males and F0 – F2 females </a:t>
            </a:r>
            <a:endParaRPr kumimoji="0" lang="en-US" sz="22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grpSp>
        <p:nvGrpSpPr>
          <p:cNvPr id="16" name="Group 15"/>
          <p:cNvGrpSpPr/>
          <p:nvPr/>
        </p:nvGrpSpPr>
        <p:grpSpPr>
          <a:xfrm>
            <a:off x="107504" y="1268760"/>
            <a:ext cx="2232248" cy="5472608"/>
            <a:chOff x="467544" y="1268760"/>
            <a:chExt cx="2232248" cy="5472608"/>
          </a:xfrm>
        </p:grpSpPr>
        <p:grpSp>
          <p:nvGrpSpPr>
            <p:cNvPr id="8" name="Group 7"/>
            <p:cNvGrpSpPr/>
            <p:nvPr/>
          </p:nvGrpSpPr>
          <p:grpSpPr>
            <a:xfrm>
              <a:off x="467544" y="1659065"/>
              <a:ext cx="2088232" cy="4938287"/>
              <a:chOff x="467544" y="1659065"/>
              <a:chExt cx="2088232" cy="4938287"/>
            </a:xfrm>
          </p:grpSpPr>
          <p:pic>
            <p:nvPicPr>
              <p:cNvPr id="3074" name="Picture 2" descr="C:\Users\Manoj\Desktop\Edx\Droso_analysis\output\14_april\20_april_meta\f0_f2male.tiff"/>
              <p:cNvPicPr>
                <a:picLocks noChangeAspect="1" noChangeArrowheads="1"/>
              </p:cNvPicPr>
              <p:nvPr/>
            </p:nvPicPr>
            <p:blipFill rotWithShape="1">
              <a:blip r:embed="rId2">
                <a:extLst>
                  <a:ext uri="{28A0092B-C50C-407E-A947-70E740481C1C}">
                    <a14:useLocalDpi xmlns:a14="http://schemas.microsoft.com/office/drawing/2010/main" val="0"/>
                  </a:ext>
                </a:extLst>
              </a:blip>
              <a:srcRect r="83498"/>
              <a:stretch/>
            </p:blipFill>
            <p:spPr bwMode="auto">
              <a:xfrm>
                <a:off x="467544" y="1659065"/>
                <a:ext cx="1534097" cy="49242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Manoj\Desktop\Edx\Droso_analysis\output\14_april\20_april_meta\f0_f2male.tiff"/>
              <p:cNvPicPr>
                <a:picLocks noChangeAspect="1" noChangeArrowheads="1"/>
              </p:cNvPicPr>
              <p:nvPr/>
            </p:nvPicPr>
            <p:blipFill rotWithShape="1">
              <a:blip r:embed="rId2">
                <a:extLst>
                  <a:ext uri="{28A0092B-C50C-407E-A947-70E740481C1C}">
                    <a14:useLocalDpi xmlns:a14="http://schemas.microsoft.com/office/drawing/2010/main" val="0"/>
                  </a:ext>
                </a:extLst>
              </a:blip>
              <a:srcRect l="93798" t="80067"/>
              <a:stretch/>
            </p:blipFill>
            <p:spPr bwMode="auto">
              <a:xfrm>
                <a:off x="1979211" y="5615796"/>
                <a:ext cx="576565" cy="98155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p:cNvSpPr txBox="1"/>
            <p:nvPr/>
          </p:nvSpPr>
          <p:spPr>
            <a:xfrm>
              <a:off x="648072" y="1268760"/>
              <a:ext cx="2051720" cy="338554"/>
            </a:xfrm>
            <a:prstGeom prst="rect">
              <a:avLst/>
            </a:prstGeom>
            <a:noFill/>
          </p:spPr>
          <p:txBody>
            <a:bodyPr wrap="square" rtlCol="0">
              <a:spAutoFit/>
            </a:bodyPr>
            <a:lstStyle/>
            <a:p>
              <a:pPr algn="ctr"/>
              <a:r>
                <a:rPr lang="en-IN" sz="1600" dirty="0" smtClean="0"/>
                <a:t>p = </a:t>
              </a:r>
              <a:r>
                <a:rPr lang="en-US" sz="1600" dirty="0" smtClean="0"/>
                <a:t>1.29E-12 </a:t>
              </a:r>
              <a:endParaRPr lang="en-US" sz="1600" dirty="0"/>
            </a:p>
          </p:txBody>
        </p:sp>
        <p:sp>
          <p:nvSpPr>
            <p:cNvPr id="13" name="Rounded Rectangle 12"/>
            <p:cNvSpPr/>
            <p:nvPr/>
          </p:nvSpPr>
          <p:spPr>
            <a:xfrm>
              <a:off x="648072" y="1268760"/>
              <a:ext cx="2051720" cy="54726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2555776" y="1268760"/>
            <a:ext cx="6414828" cy="5472608"/>
            <a:chOff x="2802186" y="1268760"/>
            <a:chExt cx="6414828" cy="5472608"/>
          </a:xfrm>
        </p:grpSpPr>
        <p:grpSp>
          <p:nvGrpSpPr>
            <p:cNvPr id="9" name="Group 8"/>
            <p:cNvGrpSpPr/>
            <p:nvPr/>
          </p:nvGrpSpPr>
          <p:grpSpPr>
            <a:xfrm>
              <a:off x="2802186" y="1700808"/>
              <a:ext cx="6414828" cy="4916380"/>
              <a:chOff x="347459" y="1700808"/>
              <a:chExt cx="5764802" cy="4484331"/>
            </a:xfrm>
          </p:grpSpPr>
          <p:pic>
            <p:nvPicPr>
              <p:cNvPr id="10" name="Picture 2" descr="C:\Users\Manoj\Desktop\Edx\Droso_analysis\output\14_april\20_april_meta\f0_f2_female.tiff"/>
              <p:cNvPicPr>
                <a:picLocks noChangeAspect="1" noChangeArrowheads="1"/>
              </p:cNvPicPr>
              <p:nvPr/>
            </p:nvPicPr>
            <p:blipFill rotWithShape="1">
              <a:blip r:embed="rId3">
                <a:extLst>
                  <a:ext uri="{28A0092B-C50C-407E-A947-70E740481C1C}">
                    <a14:useLocalDpi xmlns:a14="http://schemas.microsoft.com/office/drawing/2010/main" val="0"/>
                  </a:ext>
                </a:extLst>
              </a:blip>
              <a:srcRect r="37801"/>
              <a:stretch/>
            </p:blipFill>
            <p:spPr bwMode="auto">
              <a:xfrm>
                <a:off x="347459" y="1700808"/>
                <a:ext cx="5242458" cy="44644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Manoj\Desktop\Edx\Droso_analysis\output\14_april\20_april_meta\f0_f2_female.tiff"/>
              <p:cNvPicPr>
                <a:picLocks noChangeAspect="1" noChangeArrowheads="1"/>
              </p:cNvPicPr>
              <p:nvPr/>
            </p:nvPicPr>
            <p:blipFill rotWithShape="1">
              <a:blip r:embed="rId3">
                <a:extLst>
                  <a:ext uri="{28A0092B-C50C-407E-A947-70E740481C1C}">
                    <a14:useLocalDpi xmlns:a14="http://schemas.microsoft.com/office/drawing/2010/main" val="0"/>
                  </a:ext>
                </a:extLst>
              </a:blip>
              <a:srcRect l="73150" t="4219" b="80323"/>
              <a:stretch/>
            </p:blipFill>
            <p:spPr bwMode="auto">
              <a:xfrm>
                <a:off x="3749851" y="1889184"/>
                <a:ext cx="2263062" cy="6901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Manoj\Desktop\Edx\Droso_analysis\output\14_april\20_april_meta\f0_f2_female.tiff"/>
              <p:cNvPicPr>
                <a:picLocks noChangeAspect="1" noChangeArrowheads="1"/>
              </p:cNvPicPr>
              <p:nvPr/>
            </p:nvPicPr>
            <p:blipFill rotWithShape="1">
              <a:blip r:embed="rId3">
                <a:extLst>
                  <a:ext uri="{28A0092B-C50C-407E-A947-70E740481C1C}">
                    <a14:useLocalDpi xmlns:a14="http://schemas.microsoft.com/office/drawing/2010/main" val="0"/>
                  </a:ext>
                </a:extLst>
              </a:blip>
              <a:srcRect l="94541" t="79580" b="-449"/>
              <a:stretch/>
            </p:blipFill>
            <p:spPr bwMode="auto">
              <a:xfrm>
                <a:off x="5652120" y="5253486"/>
                <a:ext cx="460141" cy="931653"/>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ounded Rectangle 14"/>
            <p:cNvSpPr/>
            <p:nvPr/>
          </p:nvSpPr>
          <p:spPr>
            <a:xfrm>
              <a:off x="2880320" y="1268760"/>
              <a:ext cx="6226144" cy="5472608"/>
            </a:xfrm>
            <a:prstGeom prst="roundRect">
              <a:avLst>
                <a:gd name="adj" fmla="val 673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086588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anoj\Desktop\Edx\Droso_analysis\F2_Male_LS.Up &amp; F0_Male.Down_subset.ti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911528"/>
            <a:ext cx="8352928" cy="27497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6228184" y="2780928"/>
            <a:ext cx="1584176"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 name="Straight Arrow Connector 3"/>
          <p:cNvCxnSpPr/>
          <p:nvPr/>
        </p:nvCxnSpPr>
        <p:spPr>
          <a:xfrm flipH="1">
            <a:off x="4283968" y="2780928"/>
            <a:ext cx="15841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139952" y="2060848"/>
            <a:ext cx="2016224" cy="646331"/>
          </a:xfrm>
          <a:prstGeom prst="rect">
            <a:avLst/>
          </a:prstGeom>
          <a:noFill/>
        </p:spPr>
        <p:txBody>
          <a:bodyPr wrap="square" rtlCol="0">
            <a:spAutoFit/>
          </a:bodyPr>
          <a:lstStyle/>
          <a:p>
            <a:pPr algn="ctr"/>
            <a:r>
              <a:rPr lang="en-IN" dirty="0" smtClean="0"/>
              <a:t>F0 male </a:t>
            </a:r>
          </a:p>
          <a:p>
            <a:pPr algn="ctr"/>
            <a:r>
              <a:rPr lang="en-IN" dirty="0" smtClean="0"/>
              <a:t>Downregulated</a:t>
            </a:r>
            <a:endParaRPr lang="en-US" dirty="0"/>
          </a:p>
        </p:txBody>
      </p:sp>
      <p:sp>
        <p:nvSpPr>
          <p:cNvPr id="6" name="TextBox 5"/>
          <p:cNvSpPr txBox="1"/>
          <p:nvPr/>
        </p:nvSpPr>
        <p:spPr>
          <a:xfrm>
            <a:off x="5940152" y="2060848"/>
            <a:ext cx="2016224" cy="646331"/>
          </a:xfrm>
          <a:prstGeom prst="rect">
            <a:avLst/>
          </a:prstGeom>
          <a:noFill/>
        </p:spPr>
        <p:txBody>
          <a:bodyPr wrap="square" rtlCol="0">
            <a:spAutoFit/>
          </a:bodyPr>
          <a:lstStyle/>
          <a:p>
            <a:pPr algn="ctr"/>
            <a:r>
              <a:rPr lang="en-IN" dirty="0" smtClean="0"/>
              <a:t>F2 male  </a:t>
            </a:r>
          </a:p>
          <a:p>
            <a:pPr algn="ctr"/>
            <a:r>
              <a:rPr lang="en-IN" dirty="0" smtClean="0"/>
              <a:t>Upregulated</a:t>
            </a:r>
            <a:endParaRPr lang="en-US" dirty="0"/>
          </a:p>
        </p:txBody>
      </p:sp>
      <p:sp>
        <p:nvSpPr>
          <p:cNvPr id="7"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200" b="1" i="0" u="none" strike="noStrike" kern="1200" cap="none" spc="0" normalizeH="0" baseline="0" noProof="0" dirty="0" smtClean="0">
                <a:ln>
                  <a:noFill/>
                </a:ln>
                <a:solidFill>
                  <a:schemeClr val="dk1"/>
                </a:solidFill>
                <a:effectLst/>
                <a:uLnTx/>
                <a:uFillTx/>
                <a:latin typeface="Calibri"/>
                <a:ea typeface="Calibri"/>
                <a:cs typeface="Calibri"/>
                <a:sym typeface="Calibri"/>
              </a:rPr>
              <a:t>Biological</a:t>
            </a:r>
            <a:r>
              <a:rPr kumimoji="0" lang="en-US" sz="2200" b="1" i="0" u="none" strike="noStrike" kern="1200" cap="none" spc="0" normalizeH="0" noProof="0" dirty="0" smtClean="0">
                <a:ln>
                  <a:noFill/>
                </a:ln>
                <a:solidFill>
                  <a:schemeClr val="dk1"/>
                </a:solidFill>
                <a:effectLst/>
                <a:uLnTx/>
                <a:uFillTx/>
                <a:latin typeface="Calibri"/>
                <a:ea typeface="Calibri"/>
                <a:cs typeface="Calibri"/>
                <a:sym typeface="Calibri"/>
              </a:rPr>
              <a:t> Process Enrichment: F0-F2 male comparison</a:t>
            </a:r>
            <a:endParaRPr kumimoji="0" lang="en-US" sz="22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4825186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200" b="1" i="0" u="none" strike="noStrike" kern="1200" cap="none" spc="0" normalizeH="0" baseline="0" noProof="0" dirty="0" smtClean="0">
                <a:ln>
                  <a:noFill/>
                </a:ln>
                <a:solidFill>
                  <a:schemeClr val="dk1"/>
                </a:solidFill>
                <a:effectLst/>
                <a:uLnTx/>
                <a:uFillTx/>
                <a:latin typeface="Calibri"/>
                <a:ea typeface="Calibri"/>
                <a:cs typeface="Calibri"/>
                <a:sym typeface="Calibri"/>
              </a:rPr>
              <a:t>Summary</a:t>
            </a:r>
            <a:r>
              <a:rPr kumimoji="0" lang="en-US" sz="2200" b="1" i="0" u="none" strike="noStrike" kern="1200" cap="none" spc="0" normalizeH="0" noProof="0" dirty="0" smtClean="0">
                <a:ln>
                  <a:noFill/>
                </a:ln>
                <a:solidFill>
                  <a:schemeClr val="dk1"/>
                </a:solidFill>
                <a:effectLst/>
                <a:uLnTx/>
                <a:uFillTx/>
                <a:latin typeface="Calibri"/>
                <a:ea typeface="Calibri"/>
                <a:cs typeface="Calibri"/>
                <a:sym typeface="Calibri"/>
              </a:rPr>
              <a:t>2</a:t>
            </a:r>
            <a:endParaRPr kumimoji="0" lang="en-US" sz="22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614873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8" name="Shape 188"/>
          <p:cNvSpPr txBox="1"/>
          <p:nvPr/>
        </p:nvSpPr>
        <p:spPr>
          <a:xfrm>
            <a:off x="0" y="0"/>
            <a:ext cx="9144000" cy="90872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800" b="1" dirty="0" smtClean="0">
                <a:solidFill>
                  <a:schemeClr val="dk1"/>
                </a:solidFill>
                <a:latin typeface="Calibri"/>
                <a:ea typeface="Calibri"/>
                <a:cs typeface="Calibri"/>
                <a:sym typeface="Calibri"/>
              </a:rPr>
              <a:t>Study Design to understand Transgenerational Epigenetic Inheritance</a:t>
            </a:r>
            <a:endParaRPr lang="en-US" sz="2800" b="1" i="0" u="none" strike="noStrike" cap="none" baseline="0" dirty="0">
              <a:solidFill>
                <a:schemeClr val="dk1"/>
              </a:solidFill>
              <a:latin typeface="Calibri"/>
              <a:ea typeface="Calibri"/>
              <a:cs typeface="Calibri"/>
              <a:sym typeface="Calibri"/>
            </a:endParaRPr>
          </a:p>
        </p:txBody>
      </p:sp>
      <p:sp>
        <p:nvSpPr>
          <p:cNvPr id="190" name="Shape 190"/>
          <p:cNvSpPr txBox="1"/>
          <p:nvPr/>
        </p:nvSpPr>
        <p:spPr>
          <a:xfrm>
            <a:off x="185566" y="2492324"/>
            <a:ext cx="5756573" cy="1698675"/>
          </a:xfrm>
          <a:prstGeom prst="rect">
            <a:avLst/>
          </a:prstGeom>
          <a:noFill/>
          <a:ln>
            <a:noFill/>
          </a:ln>
        </p:spPr>
        <p:txBody>
          <a:bodyPr lIns="91425" tIns="91425" rIns="91425" bIns="91425" anchor="t" anchorCtr="0">
            <a:noAutofit/>
          </a:bodyPr>
          <a:lstStyle/>
          <a:p>
            <a:pPr marL="457200" lvl="0" indent="-457200" rtl="0">
              <a:lnSpc>
                <a:spcPct val="115000"/>
              </a:lnSpc>
              <a:spcBef>
                <a:spcPts val="0"/>
              </a:spcBef>
              <a:buAutoNum type="arabicPeriod"/>
            </a:pPr>
            <a:r>
              <a:rPr lang="en-US" sz="2000" b="1" dirty="0" smtClean="0">
                <a:solidFill>
                  <a:schemeClr val="bg1">
                    <a:lumMod val="75000"/>
                  </a:schemeClr>
                </a:solidFill>
                <a:ea typeface="Calibri"/>
                <a:cs typeface="Times New Roman" pitchFamily="18" charset="0"/>
                <a:sym typeface="Calibri"/>
              </a:rPr>
              <a:t>How does high-sugar </a:t>
            </a:r>
            <a:r>
              <a:rPr lang="en-US" sz="2000" b="1" dirty="0">
                <a:solidFill>
                  <a:schemeClr val="bg1">
                    <a:lumMod val="75000"/>
                  </a:schemeClr>
                </a:solidFill>
                <a:ea typeface="Calibri"/>
                <a:cs typeface="Times New Roman" pitchFamily="18" charset="0"/>
                <a:sym typeface="Calibri"/>
              </a:rPr>
              <a:t>diet </a:t>
            </a:r>
            <a:r>
              <a:rPr lang="en-US" sz="2000" b="1" dirty="0" smtClean="0">
                <a:solidFill>
                  <a:schemeClr val="bg1">
                    <a:lumMod val="75000"/>
                  </a:schemeClr>
                </a:solidFill>
                <a:ea typeface="Calibri"/>
                <a:cs typeface="Times New Roman" pitchFamily="18" charset="0"/>
                <a:sym typeface="Calibri"/>
              </a:rPr>
              <a:t>perturb metabolite levels and transcriptome profile</a:t>
            </a:r>
          </a:p>
          <a:p>
            <a:pPr marL="457200" lvl="0" indent="-457200" rtl="0">
              <a:lnSpc>
                <a:spcPct val="115000"/>
              </a:lnSpc>
              <a:spcBef>
                <a:spcPts val="0"/>
              </a:spcBef>
              <a:buAutoNum type="arabicPeriod"/>
            </a:pPr>
            <a:endParaRPr lang="en-IN" sz="2000" dirty="0">
              <a:solidFill>
                <a:schemeClr val="dk1"/>
              </a:solidFill>
              <a:ea typeface="Calibri"/>
              <a:cs typeface="Times New Roman" pitchFamily="18" charset="0"/>
              <a:sym typeface="Calibri"/>
            </a:endParaRPr>
          </a:p>
          <a:p>
            <a:pPr marL="457200" lvl="0" indent="-457200" rtl="0">
              <a:lnSpc>
                <a:spcPct val="115000"/>
              </a:lnSpc>
              <a:spcBef>
                <a:spcPts val="0"/>
              </a:spcBef>
              <a:buAutoNum type="arabicPeriod"/>
            </a:pPr>
            <a:r>
              <a:rPr lang="en-IN" sz="2000" b="1" dirty="0" smtClean="0">
                <a:solidFill>
                  <a:schemeClr val="bg1">
                    <a:lumMod val="75000"/>
                  </a:schemeClr>
                </a:solidFill>
                <a:ea typeface="Calibri"/>
                <a:cs typeface="Times New Roman" pitchFamily="18" charset="0"/>
                <a:sym typeface="Calibri"/>
              </a:rPr>
              <a:t>Does such metabolite and transcriptomic perturbations persist in next generations?</a:t>
            </a:r>
          </a:p>
          <a:p>
            <a:pPr marL="457200" lvl="0" indent="-457200" rtl="0">
              <a:lnSpc>
                <a:spcPct val="115000"/>
              </a:lnSpc>
              <a:spcBef>
                <a:spcPts val="0"/>
              </a:spcBef>
              <a:buAutoNum type="arabicPeriod"/>
            </a:pPr>
            <a:endParaRPr lang="en-IN" sz="2000" dirty="0">
              <a:solidFill>
                <a:schemeClr val="bg1">
                  <a:lumMod val="75000"/>
                </a:schemeClr>
              </a:solidFill>
              <a:ea typeface="Calibri"/>
              <a:cs typeface="Times New Roman" pitchFamily="18" charset="0"/>
              <a:sym typeface="Calibri"/>
            </a:endParaRPr>
          </a:p>
          <a:p>
            <a:pPr marL="457200" lvl="0" indent="-457200" rtl="0">
              <a:lnSpc>
                <a:spcPct val="115000"/>
              </a:lnSpc>
              <a:spcBef>
                <a:spcPts val="0"/>
              </a:spcBef>
              <a:buAutoNum type="arabicPeriod"/>
            </a:pPr>
            <a:r>
              <a:rPr lang="en-IN" sz="2000" b="1" dirty="0" smtClean="0">
                <a:ea typeface="Calibri"/>
                <a:cs typeface="Times New Roman" pitchFamily="18" charset="0"/>
                <a:sym typeface="Calibri"/>
              </a:rPr>
              <a:t>How information transfers along the subsequent generations?</a:t>
            </a:r>
            <a:endParaRPr lang="en-US" sz="2000" b="1" dirty="0" smtClean="0">
              <a:ea typeface="Calibri"/>
              <a:cs typeface="Times New Roman" pitchFamily="18" charset="0"/>
              <a:sym typeface="Calibri"/>
            </a:endParaRPr>
          </a:p>
        </p:txBody>
      </p:sp>
      <p:grpSp>
        <p:nvGrpSpPr>
          <p:cNvPr id="2" name="Shape 169"/>
          <p:cNvGrpSpPr/>
          <p:nvPr/>
        </p:nvGrpSpPr>
        <p:grpSpPr>
          <a:xfrm>
            <a:off x="4572000" y="1563468"/>
            <a:ext cx="4438022" cy="4335333"/>
            <a:chOff x="304799" y="2115123"/>
            <a:chExt cx="4438022" cy="4335333"/>
          </a:xfrm>
        </p:grpSpPr>
        <p:grpSp>
          <p:nvGrpSpPr>
            <p:cNvPr id="3" name="Shape 170"/>
            <p:cNvGrpSpPr/>
            <p:nvPr/>
          </p:nvGrpSpPr>
          <p:grpSpPr>
            <a:xfrm>
              <a:off x="304799" y="2115123"/>
              <a:ext cx="4438022" cy="4335333"/>
              <a:chOff x="313488" y="2154593"/>
              <a:chExt cx="4438022" cy="4335333"/>
            </a:xfrm>
          </p:grpSpPr>
          <p:grpSp>
            <p:nvGrpSpPr>
              <p:cNvPr id="4" name="Shape 171"/>
              <p:cNvGrpSpPr/>
              <p:nvPr/>
            </p:nvGrpSpPr>
            <p:grpSpPr>
              <a:xfrm>
                <a:off x="313488" y="2154593"/>
                <a:ext cx="4438022" cy="4335333"/>
                <a:chOff x="4533901" y="1782374"/>
                <a:chExt cx="3825701" cy="3199804"/>
              </a:xfrm>
            </p:grpSpPr>
            <p:pic>
              <p:nvPicPr>
                <p:cNvPr id="32" name="Shape 172"/>
                <p:cNvPicPr preferRelativeResize="0"/>
                <p:nvPr/>
              </p:nvPicPr>
              <p:blipFill rotWithShape="1">
                <a:blip r:embed="rId3" cstate="print">
                  <a:alphaModFix/>
                </a:blip>
                <a:srcRect/>
                <a:stretch/>
              </p:blipFill>
              <p:spPr>
                <a:xfrm>
                  <a:off x="5715000" y="2417105"/>
                  <a:ext cx="1936749" cy="762000"/>
                </a:xfrm>
                <a:prstGeom prst="rect">
                  <a:avLst/>
                </a:prstGeom>
                <a:noFill/>
                <a:ln>
                  <a:noFill/>
                </a:ln>
              </p:spPr>
            </p:pic>
            <p:sp>
              <p:nvSpPr>
                <p:cNvPr id="33" name="Shape 173"/>
                <p:cNvSpPr txBox="1"/>
                <p:nvPr/>
              </p:nvSpPr>
              <p:spPr>
                <a:xfrm>
                  <a:off x="4533901" y="1782374"/>
                  <a:ext cx="1526671" cy="477041"/>
                </a:xfrm>
                <a:prstGeom prst="rect">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a:solidFill>
                        <a:schemeClr val="lt1"/>
                      </a:solidFill>
                      <a:latin typeface="Calibri"/>
                      <a:ea typeface="Calibri"/>
                      <a:cs typeface="Calibri"/>
                      <a:sym typeface="Calibri"/>
                    </a:rPr>
                    <a:t>High-Sugar(HS) Diet</a:t>
                  </a:r>
                </a:p>
              </p:txBody>
            </p:sp>
            <p:sp>
              <p:nvSpPr>
                <p:cNvPr id="34" name="Shape 174"/>
                <p:cNvSpPr txBox="1"/>
                <p:nvPr/>
              </p:nvSpPr>
              <p:spPr>
                <a:xfrm>
                  <a:off x="6914498" y="1817994"/>
                  <a:ext cx="1445104" cy="272699"/>
                </a:xfrm>
                <a:prstGeom prst="rect">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smtClean="0">
                      <a:solidFill>
                        <a:schemeClr val="lt1"/>
                      </a:solidFill>
                      <a:latin typeface="Calibri"/>
                      <a:ea typeface="Calibri"/>
                      <a:cs typeface="Calibri"/>
                      <a:sym typeface="Calibri"/>
                    </a:rPr>
                    <a:t>Normal Diet</a:t>
                  </a:r>
                  <a:endParaRPr lang="en-US" sz="1800" b="0" i="0" u="none" strike="noStrike" cap="none" baseline="0" dirty="0">
                    <a:solidFill>
                      <a:schemeClr val="lt1"/>
                    </a:solidFill>
                    <a:latin typeface="Calibri"/>
                    <a:ea typeface="Calibri"/>
                    <a:cs typeface="Calibri"/>
                    <a:sym typeface="Calibri"/>
                  </a:endParaRPr>
                </a:p>
              </p:txBody>
            </p:sp>
            <p:grpSp>
              <p:nvGrpSpPr>
                <p:cNvPr id="5" name="Shape 175"/>
                <p:cNvGrpSpPr/>
                <p:nvPr/>
              </p:nvGrpSpPr>
              <p:grpSpPr>
                <a:xfrm>
                  <a:off x="5653060" y="3239999"/>
                  <a:ext cx="2532089" cy="762000"/>
                  <a:chOff x="5653060" y="3239999"/>
                  <a:chExt cx="2532089" cy="762000"/>
                </a:xfrm>
              </p:grpSpPr>
              <p:sp>
                <p:nvSpPr>
                  <p:cNvPr id="41" name="Shape 176"/>
                  <p:cNvSpPr/>
                  <p:nvPr/>
                </p:nvSpPr>
                <p:spPr>
                  <a:xfrm>
                    <a:off x="5653060" y="3560037"/>
                    <a:ext cx="458815" cy="274319"/>
                  </a:xfrm>
                  <a:prstGeom prst="rect">
                    <a:avLst/>
                  </a:prstGeom>
                  <a:solidFill>
                    <a:srgbClr val="538CD5"/>
                  </a:solidFill>
                  <a:ln w="9525" cap="flat">
                    <a:solidFill>
                      <a:srgbClr val="538CD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1" i="0" u="none" strike="noStrike" cap="none" baseline="0">
                        <a:solidFill>
                          <a:schemeClr val="dk1"/>
                        </a:solidFill>
                        <a:latin typeface="Calibri"/>
                        <a:ea typeface="Calibri"/>
                        <a:cs typeface="Calibri"/>
                        <a:sym typeface="Calibri"/>
                      </a:rPr>
                      <a:t>F1</a:t>
                    </a:r>
                  </a:p>
                </p:txBody>
              </p:sp>
              <p:grpSp>
                <p:nvGrpSpPr>
                  <p:cNvPr id="6" name="Shape 177"/>
                  <p:cNvGrpSpPr/>
                  <p:nvPr/>
                </p:nvGrpSpPr>
                <p:grpSpPr>
                  <a:xfrm>
                    <a:off x="6248400" y="3239999"/>
                    <a:ext cx="1936749" cy="762000"/>
                    <a:chOff x="6248400" y="3239999"/>
                    <a:chExt cx="1936749" cy="762000"/>
                  </a:xfrm>
                </p:grpSpPr>
                <p:pic>
                  <p:nvPicPr>
                    <p:cNvPr id="43" name="Shape 178"/>
                    <p:cNvPicPr preferRelativeResize="0"/>
                    <p:nvPr/>
                  </p:nvPicPr>
                  <p:blipFill rotWithShape="1">
                    <a:blip r:embed="rId3" cstate="print">
                      <a:alphaModFix/>
                    </a:blip>
                    <a:srcRect/>
                    <a:stretch/>
                  </p:blipFill>
                  <p:spPr>
                    <a:xfrm>
                      <a:off x="6248400" y="3239999"/>
                      <a:ext cx="1936749" cy="762000"/>
                    </a:xfrm>
                    <a:prstGeom prst="rect">
                      <a:avLst/>
                    </a:prstGeom>
                    <a:noFill/>
                    <a:ln>
                      <a:noFill/>
                    </a:ln>
                  </p:spPr>
                </p:pic>
                <p:sp>
                  <p:nvSpPr>
                    <p:cNvPr id="44" name="Shape 179"/>
                    <p:cNvSpPr/>
                    <p:nvPr/>
                  </p:nvSpPr>
                  <p:spPr>
                    <a:xfrm>
                      <a:off x="6951064" y="3285717"/>
                      <a:ext cx="458815" cy="27431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1" i="0" u="none" strike="noStrike" cap="none" baseline="0">
                        <a:solidFill>
                          <a:schemeClr val="dk1"/>
                        </a:solidFill>
                        <a:latin typeface="Calibri"/>
                        <a:ea typeface="Calibri"/>
                        <a:cs typeface="Calibri"/>
                        <a:sym typeface="Calibri"/>
                      </a:endParaRPr>
                    </a:p>
                  </p:txBody>
                </p:sp>
              </p:grpSp>
            </p:grpSp>
            <p:grpSp>
              <p:nvGrpSpPr>
                <p:cNvPr id="7" name="Shape 180"/>
                <p:cNvGrpSpPr/>
                <p:nvPr/>
              </p:nvGrpSpPr>
              <p:grpSpPr>
                <a:xfrm>
                  <a:off x="5707033" y="4154399"/>
                  <a:ext cx="2516217" cy="827779"/>
                  <a:chOff x="5707033" y="4154399"/>
                  <a:chExt cx="2516217" cy="827779"/>
                </a:xfrm>
              </p:grpSpPr>
              <p:grpSp>
                <p:nvGrpSpPr>
                  <p:cNvPr id="8" name="Shape 181"/>
                  <p:cNvGrpSpPr/>
                  <p:nvPr/>
                </p:nvGrpSpPr>
                <p:grpSpPr>
                  <a:xfrm>
                    <a:off x="6286501" y="4154399"/>
                    <a:ext cx="1936749" cy="827779"/>
                    <a:chOff x="6248400" y="3239999"/>
                    <a:chExt cx="1936749" cy="827779"/>
                  </a:xfrm>
                </p:grpSpPr>
                <p:pic>
                  <p:nvPicPr>
                    <p:cNvPr id="39" name="Shape 182"/>
                    <p:cNvPicPr preferRelativeResize="0"/>
                    <p:nvPr/>
                  </p:nvPicPr>
                  <p:blipFill rotWithShape="1">
                    <a:blip r:embed="rId3" cstate="print">
                      <a:alphaModFix/>
                    </a:blip>
                    <a:srcRect/>
                    <a:stretch/>
                  </p:blipFill>
                  <p:spPr>
                    <a:xfrm>
                      <a:off x="6248400" y="3239999"/>
                      <a:ext cx="1936749" cy="762000"/>
                    </a:xfrm>
                    <a:prstGeom prst="rect">
                      <a:avLst/>
                    </a:prstGeom>
                    <a:noFill/>
                    <a:ln>
                      <a:noFill/>
                    </a:ln>
                  </p:spPr>
                </p:pic>
                <p:sp>
                  <p:nvSpPr>
                    <p:cNvPr id="40" name="Shape 183"/>
                    <p:cNvSpPr/>
                    <p:nvPr/>
                  </p:nvSpPr>
                  <p:spPr>
                    <a:xfrm>
                      <a:off x="6948579" y="3351498"/>
                      <a:ext cx="527076" cy="71627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1" i="0" u="none" strike="noStrike" cap="none" baseline="0">
                        <a:solidFill>
                          <a:schemeClr val="dk1"/>
                        </a:solidFill>
                        <a:latin typeface="Calibri"/>
                        <a:ea typeface="Calibri"/>
                        <a:cs typeface="Calibri"/>
                        <a:sym typeface="Calibri"/>
                      </a:endParaRPr>
                    </a:p>
                  </p:txBody>
                </p:sp>
              </p:grpSp>
              <p:sp>
                <p:nvSpPr>
                  <p:cNvPr id="38" name="Shape 184"/>
                  <p:cNvSpPr/>
                  <p:nvPr/>
                </p:nvSpPr>
                <p:spPr>
                  <a:xfrm>
                    <a:off x="5707033" y="4423639"/>
                    <a:ext cx="458815" cy="274319"/>
                  </a:xfrm>
                  <a:prstGeom prst="rect">
                    <a:avLst/>
                  </a:prstGeom>
                  <a:solidFill>
                    <a:srgbClr val="538CD5"/>
                  </a:solidFill>
                  <a:ln w="9525" cap="flat">
                    <a:solidFill>
                      <a:srgbClr val="538CD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1" i="0" u="none" strike="noStrike" cap="none" baseline="0">
                        <a:solidFill>
                          <a:schemeClr val="dk1"/>
                        </a:solidFill>
                        <a:latin typeface="Calibri"/>
                        <a:ea typeface="Calibri"/>
                        <a:cs typeface="Calibri"/>
                        <a:sym typeface="Calibri"/>
                      </a:rPr>
                      <a:t>F2</a:t>
                    </a:r>
                  </a:p>
                </p:txBody>
              </p:sp>
            </p:grpSp>
          </p:grpSp>
          <p:sp>
            <p:nvSpPr>
              <p:cNvPr id="30" name="Shape 185"/>
              <p:cNvSpPr/>
              <p:nvPr/>
            </p:nvSpPr>
            <p:spPr>
              <a:xfrm>
                <a:off x="1627310" y="2648525"/>
                <a:ext cx="334054" cy="442958"/>
              </a:xfrm>
              <a:prstGeom prst="lightningBolt">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31" name="Shape 186"/>
              <p:cNvSpPr/>
              <p:nvPr/>
            </p:nvSpPr>
            <p:spPr>
              <a:xfrm flipH="1">
                <a:off x="3276597" y="2528841"/>
                <a:ext cx="388682" cy="442958"/>
              </a:xfrm>
              <a:prstGeom prst="lightningBolt">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grpSp>
        <p:cxnSp>
          <p:nvCxnSpPr>
            <p:cNvPr id="28" name="Shape 187"/>
            <p:cNvCxnSpPr/>
            <p:nvPr/>
          </p:nvCxnSpPr>
          <p:spPr>
            <a:xfrm>
              <a:off x="3393896" y="4604171"/>
              <a:ext cx="0" cy="1036525"/>
            </a:xfrm>
            <a:prstGeom prst="straightConnector1">
              <a:avLst/>
            </a:prstGeom>
            <a:noFill/>
            <a:ln w="50800" cap="flat">
              <a:solidFill>
                <a:schemeClr val="dk1"/>
              </a:solidFill>
              <a:prstDash val="solid"/>
              <a:round/>
              <a:headEnd type="none" w="med" len="med"/>
              <a:tailEnd type="stealth" w="lg" len="lg"/>
            </a:ln>
          </p:spPr>
        </p:cxnSp>
      </p:grpSp>
      <p:sp>
        <p:nvSpPr>
          <p:cNvPr id="9" name="Rectangle 8"/>
          <p:cNvSpPr/>
          <p:nvPr/>
        </p:nvSpPr>
        <p:spPr>
          <a:xfrm>
            <a:off x="5791200" y="3455863"/>
            <a:ext cx="3352800" cy="2442936"/>
          </a:xfrm>
          <a:prstGeom prst="rect">
            <a:avLst/>
          </a:prstGeom>
          <a:solidFill>
            <a:schemeClr val="accent2">
              <a:alpha val="2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79453058"/>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5800" y="1600200"/>
            <a:ext cx="7620000" cy="1938992"/>
          </a:xfrm>
          <a:prstGeom prst="rect">
            <a:avLst/>
          </a:prstGeom>
          <a:noFill/>
        </p:spPr>
        <p:txBody>
          <a:bodyPr wrap="square" rtlCol="0">
            <a:spAutoFit/>
          </a:bodyPr>
          <a:lstStyle/>
          <a:p>
            <a:pPr marL="457200" indent="-457200">
              <a:buFont typeface="+mj-lt"/>
              <a:buAutoNum type="arabicPeriod"/>
            </a:pPr>
            <a:r>
              <a:rPr lang="en-US" sz="2000" dirty="0" smtClean="0">
                <a:latin typeface="Times New Roman" pitchFamily="18" charset="0"/>
                <a:cs typeface="Times New Roman" pitchFamily="18" charset="0"/>
              </a:rPr>
              <a:t>Transcriptomic analysis of </a:t>
            </a:r>
          </a:p>
          <a:p>
            <a:pPr marL="1371600" lvl="2" indent="-457200">
              <a:buFontTx/>
              <a:buChar char="-"/>
            </a:pPr>
            <a:r>
              <a:rPr lang="en-US" sz="2000" dirty="0">
                <a:latin typeface="Times New Roman" pitchFamily="18" charset="0"/>
                <a:cs typeface="Times New Roman" pitchFamily="18" charset="0"/>
              </a:rPr>
              <a:t>Sperm of F0 HSD males</a:t>
            </a:r>
          </a:p>
          <a:p>
            <a:pPr marL="1371600" lvl="2" indent="-457200">
              <a:buFontTx/>
              <a:buChar char="-"/>
            </a:pPr>
            <a:r>
              <a:rPr lang="en-US" sz="2000" dirty="0">
                <a:latin typeface="Times New Roman" pitchFamily="18" charset="0"/>
                <a:cs typeface="Times New Roman" pitchFamily="18" charset="0"/>
              </a:rPr>
              <a:t>F1 embryo obtained from:  HSD male X normal female</a:t>
            </a:r>
          </a:p>
          <a:p>
            <a:pPr marL="457200" indent="-457200">
              <a:buFont typeface="+mj-lt"/>
              <a:buAutoNum type="arabicPeriod"/>
            </a:pPr>
            <a:endParaRPr lang="en-IN" sz="2000" dirty="0">
              <a:latin typeface="Times New Roman" pitchFamily="18" charset="0"/>
              <a:cs typeface="Times New Roman" pitchFamily="18" charset="0"/>
            </a:endParaRPr>
          </a:p>
          <a:p>
            <a:pPr marL="457200" indent="-457200">
              <a:buFont typeface="+mj-lt"/>
              <a:buAutoNum type="arabicPeriod"/>
            </a:pPr>
            <a:r>
              <a:rPr lang="en-IN" sz="2000" dirty="0" smtClean="0">
                <a:latin typeface="Times New Roman" pitchFamily="18" charset="0"/>
                <a:cs typeface="Times New Roman" pitchFamily="18" charset="0"/>
              </a:rPr>
              <a:t>Meta-analysis of F0 to F2 pathway and network data</a:t>
            </a:r>
            <a:endParaRPr lang="en-US" sz="2000" dirty="0" smtClean="0">
              <a:latin typeface="Times New Roman" pitchFamily="18" charset="0"/>
              <a:cs typeface="Times New Roman" pitchFamily="18" charset="0"/>
            </a:endParaRPr>
          </a:p>
          <a:p>
            <a:pPr lvl="2"/>
            <a:endParaRPr lang="en-US" sz="2000" dirty="0" smtClean="0">
              <a:latin typeface="Times New Roman" pitchFamily="18" charset="0"/>
              <a:cs typeface="Times New Roman" pitchFamily="18" charset="0"/>
            </a:endParaRPr>
          </a:p>
        </p:txBody>
      </p:sp>
      <p:sp>
        <p:nvSpPr>
          <p:cNvPr id="4" name="Shape 188"/>
          <p:cNvSpPr txBox="1"/>
          <p:nvPr/>
        </p:nvSpPr>
        <p:spPr>
          <a:xfrm>
            <a:off x="0" y="0"/>
            <a:ext cx="9144000" cy="90872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800" b="1" dirty="0" smtClean="0">
                <a:solidFill>
                  <a:schemeClr val="dk1"/>
                </a:solidFill>
                <a:latin typeface="Calibri"/>
                <a:ea typeface="Calibri"/>
                <a:cs typeface="Calibri"/>
                <a:sym typeface="Calibri"/>
              </a:rPr>
              <a:t>Future Plan</a:t>
            </a:r>
            <a:endParaRPr lang="en-US" sz="2800" b="1" i="0" u="none" strike="noStrike" cap="none" baseline="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97435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ounded Rectangle 139"/>
          <p:cNvSpPr/>
          <p:nvPr/>
        </p:nvSpPr>
        <p:spPr>
          <a:xfrm>
            <a:off x="2286000" y="1405355"/>
            <a:ext cx="4559986" cy="10950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103"/>
          <p:cNvSpPr/>
          <p:nvPr/>
        </p:nvSpPr>
        <p:spPr>
          <a:xfrm>
            <a:off x="1066800" y="4185744"/>
            <a:ext cx="6998386" cy="81863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8"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72228" t="7054" b="46618"/>
          <a:stretch/>
        </p:blipFill>
        <p:spPr bwMode="auto">
          <a:xfrm>
            <a:off x="5638800" y="1524303"/>
            <a:ext cx="969624" cy="838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1" name="Group 120"/>
          <p:cNvGrpSpPr/>
          <p:nvPr/>
        </p:nvGrpSpPr>
        <p:grpSpPr>
          <a:xfrm>
            <a:off x="5486400" y="2977995"/>
            <a:ext cx="1371600" cy="1154513"/>
            <a:chOff x="1863430" y="3435221"/>
            <a:chExt cx="1371600" cy="1154513"/>
          </a:xfrm>
        </p:grpSpPr>
        <p:pic>
          <p:nvPicPr>
            <p:cNvPr id="122" name="Picture 4" descr="C:\Users\Manoj\Desktop\drosoimage\450px-Biology_Illustration_Animals_Insects_Drosophila_melanogaster.svg.png"/>
            <p:cNvPicPr>
              <a:picLocks noChangeAspect="1" noChangeArrowheads="1"/>
            </p:cNvPicPr>
            <p:nvPr/>
          </p:nvPicPr>
          <p:blipFill>
            <a:blip r:embed="rId4" cstate="print"/>
            <a:srcRect r="50222"/>
            <a:stretch>
              <a:fillRect/>
            </a:stretch>
          </p:blipFill>
          <p:spPr bwMode="auto">
            <a:xfrm>
              <a:off x="2078210" y="3792268"/>
              <a:ext cx="893161" cy="797466"/>
            </a:xfrm>
            <a:prstGeom prst="rect">
              <a:avLst/>
            </a:prstGeom>
            <a:noFill/>
          </p:spPr>
        </p:pic>
        <p:sp>
          <p:nvSpPr>
            <p:cNvPr id="123" name="TextBox 122"/>
            <p:cNvSpPr txBox="1"/>
            <p:nvPr/>
          </p:nvSpPr>
          <p:spPr>
            <a:xfrm>
              <a:off x="1863430" y="3435221"/>
              <a:ext cx="1371600" cy="369332"/>
            </a:xfrm>
            <a:prstGeom prst="rect">
              <a:avLst/>
            </a:prstGeom>
            <a:noFill/>
          </p:spPr>
          <p:txBody>
            <a:bodyPr wrap="square" rtlCol="0">
              <a:spAutoFit/>
            </a:bodyPr>
            <a:lstStyle/>
            <a:p>
              <a:pPr algn="ctr"/>
              <a:r>
                <a:rPr lang="en-US" b="1" dirty="0" smtClean="0">
                  <a:solidFill>
                    <a:schemeClr val="tx2"/>
                  </a:solidFill>
                </a:rPr>
                <a:t>Normal Diet</a:t>
              </a:r>
              <a:endParaRPr lang="en-US" b="1" dirty="0">
                <a:solidFill>
                  <a:schemeClr val="tx2"/>
                </a:solidFill>
              </a:endParaRPr>
            </a:p>
          </p:txBody>
        </p:sp>
      </p:grpSp>
      <p:sp>
        <p:nvSpPr>
          <p:cNvPr id="2" name="Shape 188"/>
          <p:cNvSpPr txBox="1"/>
          <p:nvPr/>
        </p:nvSpPr>
        <p:spPr>
          <a:xfrm>
            <a:off x="0" y="0"/>
            <a:ext cx="9144000" cy="90872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800" b="1" dirty="0" smtClean="0">
                <a:solidFill>
                  <a:schemeClr val="dk1"/>
                </a:solidFill>
                <a:latin typeface="Calibri"/>
                <a:ea typeface="Calibri"/>
                <a:cs typeface="Calibri"/>
                <a:sym typeface="Calibri"/>
              </a:rPr>
              <a:t>Schematic of fly   -&gt;   sperm   -&gt;   embryo   -&gt;   F1 generation</a:t>
            </a:r>
          </a:p>
        </p:txBody>
      </p:sp>
      <p:grpSp>
        <p:nvGrpSpPr>
          <p:cNvPr id="4" name="Group 3"/>
          <p:cNvGrpSpPr/>
          <p:nvPr/>
        </p:nvGrpSpPr>
        <p:grpSpPr>
          <a:xfrm rot="2559138" flipV="1">
            <a:off x="1857115" y="3563667"/>
            <a:ext cx="304800" cy="304800"/>
            <a:chOff x="1981200" y="990600"/>
            <a:chExt cx="609600" cy="609600"/>
          </a:xfrm>
        </p:grpSpPr>
        <p:cxnSp>
          <p:nvCxnSpPr>
            <p:cNvPr id="17" name="Straight Connector 16"/>
            <p:cNvCxnSpPr/>
            <p:nvPr/>
          </p:nvCxnSpPr>
          <p:spPr>
            <a:xfrm>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rot="16200000">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grpSp>
      <p:grpSp>
        <p:nvGrpSpPr>
          <p:cNvPr id="22" name="Group 21"/>
          <p:cNvGrpSpPr/>
          <p:nvPr/>
        </p:nvGrpSpPr>
        <p:grpSpPr>
          <a:xfrm>
            <a:off x="2286000" y="2960287"/>
            <a:ext cx="1371600" cy="1154513"/>
            <a:chOff x="1863430" y="3435221"/>
            <a:chExt cx="1371600" cy="1154513"/>
          </a:xfrm>
        </p:grpSpPr>
        <p:pic>
          <p:nvPicPr>
            <p:cNvPr id="7" name="Picture 4" descr="C:\Users\Manoj\Desktop\drosoimage\450px-Biology_Illustration_Animals_Insects_Drosophila_melanogaster.svg.png"/>
            <p:cNvPicPr>
              <a:picLocks noChangeAspect="1" noChangeArrowheads="1"/>
            </p:cNvPicPr>
            <p:nvPr/>
          </p:nvPicPr>
          <p:blipFill>
            <a:blip r:embed="rId4" cstate="print"/>
            <a:srcRect r="50222"/>
            <a:stretch>
              <a:fillRect/>
            </a:stretch>
          </p:blipFill>
          <p:spPr bwMode="auto">
            <a:xfrm>
              <a:off x="2078210" y="3792268"/>
              <a:ext cx="893161" cy="797466"/>
            </a:xfrm>
            <a:prstGeom prst="rect">
              <a:avLst/>
            </a:prstGeom>
            <a:noFill/>
          </p:spPr>
        </p:pic>
        <p:sp>
          <p:nvSpPr>
            <p:cNvPr id="14" name="TextBox 13"/>
            <p:cNvSpPr txBox="1"/>
            <p:nvPr/>
          </p:nvSpPr>
          <p:spPr>
            <a:xfrm>
              <a:off x="1863430" y="3435221"/>
              <a:ext cx="1371600" cy="369332"/>
            </a:xfrm>
            <a:prstGeom prst="rect">
              <a:avLst/>
            </a:prstGeom>
            <a:noFill/>
          </p:spPr>
          <p:txBody>
            <a:bodyPr wrap="square" rtlCol="0">
              <a:spAutoFit/>
            </a:bodyPr>
            <a:lstStyle/>
            <a:p>
              <a:pPr algn="ctr"/>
              <a:r>
                <a:rPr lang="en-US" b="1" dirty="0" smtClean="0">
                  <a:solidFill>
                    <a:schemeClr val="tx2"/>
                  </a:solidFill>
                </a:rPr>
                <a:t>Normal Diet</a:t>
              </a:r>
              <a:endParaRPr lang="en-US" b="1" dirty="0">
                <a:solidFill>
                  <a:schemeClr val="tx2"/>
                </a:solidFill>
              </a:endParaRPr>
            </a:p>
          </p:txBody>
        </p:sp>
      </p:grpSp>
      <p:pic>
        <p:nvPicPr>
          <p:cNvPr id="6" name="Picture 4" descr="C:\Users\Manoj\Desktop\drosoimage\450px-Biology_Illustration_Animals_Insects_Drosophila_melanogaster.svg.png"/>
          <p:cNvPicPr>
            <a:picLocks noChangeAspect="1" noChangeArrowheads="1"/>
          </p:cNvPicPr>
          <p:nvPr/>
        </p:nvPicPr>
        <p:blipFill>
          <a:blip r:embed="rId4" cstate="print">
            <a:duotone>
              <a:prstClr val="black"/>
              <a:schemeClr val="accent2">
                <a:tint val="45000"/>
                <a:satMod val="400000"/>
              </a:schemeClr>
            </a:duotone>
          </a:blip>
          <a:srcRect l="49553"/>
          <a:stretch>
            <a:fillRect/>
          </a:stretch>
        </p:blipFill>
        <p:spPr bwMode="auto">
          <a:xfrm>
            <a:off x="486987" y="1544167"/>
            <a:ext cx="905175" cy="797464"/>
          </a:xfrm>
          <a:prstGeom prst="rect">
            <a:avLst/>
          </a:prstGeom>
          <a:noFill/>
        </p:spPr>
      </p:pic>
      <p:sp>
        <p:nvSpPr>
          <p:cNvPr id="15" name="TextBox 14"/>
          <p:cNvSpPr txBox="1"/>
          <p:nvPr/>
        </p:nvSpPr>
        <p:spPr>
          <a:xfrm>
            <a:off x="76201" y="1066095"/>
            <a:ext cx="1726747" cy="338554"/>
          </a:xfrm>
          <a:prstGeom prst="rect">
            <a:avLst/>
          </a:prstGeom>
          <a:noFill/>
        </p:spPr>
        <p:txBody>
          <a:bodyPr wrap="square" rtlCol="0">
            <a:spAutoFit/>
          </a:bodyPr>
          <a:lstStyle/>
          <a:p>
            <a:pPr algn="ctr"/>
            <a:r>
              <a:rPr lang="en-US" sz="1600" b="1" dirty="0" smtClean="0">
                <a:solidFill>
                  <a:srgbClr val="C00000"/>
                </a:solidFill>
              </a:rPr>
              <a:t>HS Diet fed Father</a:t>
            </a:r>
            <a:endParaRPr lang="en-US" sz="1600" b="1" dirty="0">
              <a:solidFill>
                <a:srgbClr val="C00000"/>
              </a:solidFill>
            </a:endParaRPr>
          </a:p>
        </p:txBody>
      </p:sp>
      <p:grpSp>
        <p:nvGrpSpPr>
          <p:cNvPr id="19" name="Group 18"/>
          <p:cNvGrpSpPr/>
          <p:nvPr/>
        </p:nvGrpSpPr>
        <p:grpSpPr>
          <a:xfrm>
            <a:off x="270170" y="2960287"/>
            <a:ext cx="1371600" cy="1154512"/>
            <a:chOff x="304800" y="3435221"/>
            <a:chExt cx="1371600" cy="1154512"/>
          </a:xfrm>
        </p:grpSpPr>
        <p:pic>
          <p:nvPicPr>
            <p:cNvPr id="20" name="Picture 4" descr="C:\Users\Manoj\Desktop\drosoimage\450px-Biology_Illustration_Animals_Insects_Drosophila_melanogaster.svg.png"/>
            <p:cNvPicPr>
              <a:picLocks noChangeAspect="1" noChangeArrowheads="1"/>
            </p:cNvPicPr>
            <p:nvPr/>
          </p:nvPicPr>
          <p:blipFill>
            <a:blip r:embed="rId4" cstate="print">
              <a:duotone>
                <a:prstClr val="black"/>
                <a:schemeClr val="accent2">
                  <a:tint val="45000"/>
                  <a:satMod val="400000"/>
                </a:schemeClr>
              </a:duotone>
            </a:blip>
            <a:srcRect l="49553"/>
            <a:stretch>
              <a:fillRect/>
            </a:stretch>
          </p:blipFill>
          <p:spPr bwMode="auto">
            <a:xfrm>
              <a:off x="538013" y="3792269"/>
              <a:ext cx="905175" cy="797464"/>
            </a:xfrm>
            <a:prstGeom prst="rect">
              <a:avLst/>
            </a:prstGeom>
            <a:noFill/>
          </p:spPr>
        </p:pic>
        <p:sp>
          <p:nvSpPr>
            <p:cNvPr id="21" name="TextBox 20"/>
            <p:cNvSpPr txBox="1"/>
            <p:nvPr/>
          </p:nvSpPr>
          <p:spPr>
            <a:xfrm>
              <a:off x="304800" y="3435221"/>
              <a:ext cx="1371600" cy="369332"/>
            </a:xfrm>
            <a:prstGeom prst="rect">
              <a:avLst/>
            </a:prstGeom>
            <a:noFill/>
          </p:spPr>
          <p:txBody>
            <a:bodyPr wrap="square" rtlCol="0">
              <a:spAutoFit/>
            </a:bodyPr>
            <a:lstStyle/>
            <a:p>
              <a:pPr algn="ctr"/>
              <a:r>
                <a:rPr lang="en-US" b="1" dirty="0" smtClean="0">
                  <a:solidFill>
                    <a:srgbClr val="C00000"/>
                  </a:solidFill>
                </a:rPr>
                <a:t>HS Diet</a:t>
              </a:r>
              <a:endParaRPr lang="en-US" b="1" dirty="0">
                <a:solidFill>
                  <a:srgbClr val="C00000"/>
                </a:solidFill>
              </a:endParaRPr>
            </a:p>
          </p:txBody>
        </p:sp>
      </p:grpSp>
      <p:cxnSp>
        <p:nvCxnSpPr>
          <p:cNvPr id="24" name="Straight Arrow Connector 23"/>
          <p:cNvCxnSpPr>
            <a:stCxn id="6" idx="2"/>
            <a:endCxn id="21" idx="0"/>
          </p:cNvCxnSpPr>
          <p:nvPr/>
        </p:nvCxnSpPr>
        <p:spPr>
          <a:xfrm>
            <a:off x="939575" y="2341631"/>
            <a:ext cx="16395" cy="6186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6" name="Straight Arrow Connector 25"/>
          <p:cNvCxnSpPr>
            <a:stCxn id="6" idx="3"/>
            <a:endCxn id="140" idx="1"/>
          </p:cNvCxnSpPr>
          <p:nvPr/>
        </p:nvCxnSpPr>
        <p:spPr>
          <a:xfrm>
            <a:off x="1392162" y="1942899"/>
            <a:ext cx="893838" cy="998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p:nvPr/>
        </p:nvCxnSpPr>
        <p:spPr>
          <a:xfrm>
            <a:off x="2009515" y="4038600"/>
            <a:ext cx="0" cy="2942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2" name="TextBox 31"/>
          <p:cNvSpPr txBox="1"/>
          <p:nvPr/>
        </p:nvSpPr>
        <p:spPr>
          <a:xfrm>
            <a:off x="-76200" y="6553200"/>
            <a:ext cx="1403927" cy="276999"/>
          </a:xfrm>
          <a:prstGeom prst="rect">
            <a:avLst/>
          </a:prstGeom>
          <a:noFill/>
        </p:spPr>
        <p:txBody>
          <a:bodyPr wrap="square" rtlCol="0">
            <a:spAutoFit/>
          </a:bodyPr>
          <a:lstStyle/>
          <a:p>
            <a:pPr algn="r"/>
            <a:r>
              <a:rPr lang="en-IN" sz="1200" dirty="0" smtClean="0"/>
              <a:t>Image not to scale</a:t>
            </a:r>
            <a:endParaRPr lang="en-US" sz="1200" dirty="0"/>
          </a:p>
        </p:txBody>
      </p:sp>
      <p:graphicFrame>
        <p:nvGraphicFramePr>
          <p:cNvPr id="34" name="Table 33"/>
          <p:cNvGraphicFramePr>
            <a:graphicFrameLocks noGrp="1"/>
          </p:cNvGraphicFramePr>
          <p:nvPr>
            <p:extLst>
              <p:ext uri="{D42A27DB-BD31-4B8C-83A1-F6EECF244321}">
                <p14:modId xmlns:p14="http://schemas.microsoft.com/office/powerpoint/2010/main" val="1527281256"/>
              </p:ext>
            </p:extLst>
          </p:nvPr>
        </p:nvGraphicFramePr>
        <p:xfrm>
          <a:off x="5562600" y="6542925"/>
          <a:ext cx="3657600" cy="278130"/>
        </p:xfrm>
        <a:graphic>
          <a:graphicData uri="http://schemas.openxmlformats.org/drawingml/2006/table">
            <a:tbl>
              <a:tblPr/>
              <a:tblGrid>
                <a:gridCol w="3657600"/>
              </a:tblGrid>
              <a:tr h="0">
                <a:tc>
                  <a:txBody>
                    <a:bodyPr/>
                    <a:lstStyle/>
                    <a:p>
                      <a:pPr algn="ctr"/>
                      <a:r>
                        <a:rPr lang="en-IN" sz="1200" i="1" dirty="0">
                          <a:hlinkClick r:id="rId5"/>
                        </a:rPr>
                        <a:t>Atlas of Drosophila Development</a:t>
                      </a:r>
                      <a:r>
                        <a:rPr lang="en-IN" sz="1200" dirty="0"/>
                        <a:t> by Volker Hartenstein</a:t>
                      </a:r>
                    </a:p>
                  </a:txBody>
                  <a:tcPr marL="47625" marR="47625" marT="47625" marB="47625" anchor="ctr">
                    <a:lnL>
                      <a:noFill/>
                    </a:lnL>
                    <a:lnR>
                      <a:noFill/>
                    </a:lnR>
                    <a:lnT>
                      <a:noFill/>
                    </a:lnT>
                    <a:lnB>
                      <a:noFill/>
                    </a:lnB>
                    <a:noFill/>
                  </a:tcPr>
                </a:tc>
              </a:tr>
            </a:tbl>
          </a:graphicData>
        </a:graphic>
      </p:graphicFrame>
      <p:grpSp>
        <p:nvGrpSpPr>
          <p:cNvPr id="99" name="Group 98"/>
          <p:cNvGrpSpPr/>
          <p:nvPr/>
        </p:nvGrpSpPr>
        <p:grpSpPr>
          <a:xfrm>
            <a:off x="1592834" y="4419600"/>
            <a:ext cx="858938" cy="802020"/>
            <a:chOff x="1295400" y="4419600"/>
            <a:chExt cx="858938" cy="802020"/>
          </a:xfrm>
        </p:grpSpPr>
        <p:pic>
          <p:nvPicPr>
            <p:cNvPr id="1027" name="Picture 3" descr="C:\Users\Manoj\Desktop\DAC3\04.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530" t="65306" r="10089" b="7483"/>
            <a:stretch/>
          </p:blipFill>
          <p:spPr bwMode="auto">
            <a:xfrm>
              <a:off x="1295400" y="4419600"/>
              <a:ext cx="858938" cy="362004"/>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p:cNvCxnSpPr/>
            <p:nvPr/>
          </p:nvCxnSpPr>
          <p:spPr>
            <a:xfrm>
              <a:off x="1724869" y="4876800"/>
              <a:ext cx="0" cy="344820"/>
            </a:xfrm>
            <a:prstGeom prst="line">
              <a:avLst/>
            </a:prstGeom>
            <a:ln>
              <a:tailEnd type="arrow"/>
            </a:ln>
          </p:spPr>
          <p:style>
            <a:lnRef idx="2">
              <a:schemeClr val="dk1"/>
            </a:lnRef>
            <a:fillRef idx="0">
              <a:schemeClr val="dk1"/>
            </a:fillRef>
            <a:effectRef idx="1">
              <a:schemeClr val="dk1"/>
            </a:effectRef>
            <a:fontRef idx="minor">
              <a:schemeClr val="tx1"/>
            </a:fontRef>
          </p:style>
        </p:cxnSp>
      </p:grpSp>
      <p:sp>
        <p:nvSpPr>
          <p:cNvPr id="61" name="TextBox 60"/>
          <p:cNvSpPr txBox="1"/>
          <p:nvPr/>
        </p:nvSpPr>
        <p:spPr>
          <a:xfrm>
            <a:off x="4101665" y="5908990"/>
            <a:ext cx="933450" cy="338554"/>
          </a:xfrm>
          <a:prstGeom prst="rect">
            <a:avLst/>
          </a:prstGeom>
          <a:noFill/>
        </p:spPr>
        <p:txBody>
          <a:bodyPr wrap="square" rtlCol="0">
            <a:spAutoFit/>
          </a:bodyPr>
          <a:lstStyle/>
          <a:p>
            <a:pPr algn="ctr"/>
            <a:r>
              <a:rPr lang="en-US" sz="1600" b="1" dirty="0" smtClean="0"/>
              <a:t>F1 Adult</a:t>
            </a:r>
            <a:endParaRPr lang="en-US" sz="1600" b="1" dirty="0"/>
          </a:p>
        </p:txBody>
      </p:sp>
      <p:grpSp>
        <p:nvGrpSpPr>
          <p:cNvPr id="1025" name="Group 1024"/>
          <p:cNvGrpSpPr/>
          <p:nvPr/>
        </p:nvGrpSpPr>
        <p:grpSpPr>
          <a:xfrm>
            <a:off x="78389" y="5222667"/>
            <a:ext cx="3887829" cy="1254333"/>
            <a:chOff x="78389" y="5222667"/>
            <a:chExt cx="3887829" cy="1254333"/>
          </a:xfrm>
        </p:grpSpPr>
        <p:grpSp>
          <p:nvGrpSpPr>
            <p:cNvPr id="68" name="Group 67"/>
            <p:cNvGrpSpPr/>
            <p:nvPr/>
          </p:nvGrpSpPr>
          <p:grpSpPr>
            <a:xfrm>
              <a:off x="78389" y="5222667"/>
              <a:ext cx="1798336" cy="1254333"/>
              <a:chOff x="935639" y="5222667"/>
              <a:chExt cx="1798336" cy="1254333"/>
            </a:xfrm>
          </p:grpSpPr>
          <p:grpSp>
            <p:nvGrpSpPr>
              <p:cNvPr id="60" name="Group 59"/>
              <p:cNvGrpSpPr/>
              <p:nvPr/>
            </p:nvGrpSpPr>
            <p:grpSpPr>
              <a:xfrm>
                <a:off x="935639" y="5679534"/>
                <a:ext cx="1798336" cy="797466"/>
                <a:chOff x="935639" y="5679534"/>
                <a:chExt cx="1798336" cy="797466"/>
              </a:xfrm>
            </p:grpSpPr>
            <p:pic>
              <p:nvPicPr>
                <p:cNvPr id="63" name="Picture 4" descr="C:\Users\Manoj\Desktop\drosoimage\450px-Biology_Illustration_Animals_Insects_Drosophila_melanogaster.svg.png"/>
                <p:cNvPicPr>
                  <a:picLocks noChangeAspect="1" noChangeArrowheads="1"/>
                </p:cNvPicPr>
                <p:nvPr/>
              </p:nvPicPr>
              <p:blipFill>
                <a:blip r:embed="rId4" cstate="print"/>
                <a:srcRect r="50222"/>
                <a:stretch>
                  <a:fillRect/>
                </a:stretch>
              </p:blipFill>
              <p:spPr bwMode="auto">
                <a:xfrm>
                  <a:off x="935639" y="5679534"/>
                  <a:ext cx="893161" cy="797466"/>
                </a:xfrm>
                <a:prstGeom prst="rect">
                  <a:avLst/>
                </a:prstGeom>
                <a:noFill/>
              </p:spPr>
            </p:pic>
            <p:pic>
              <p:nvPicPr>
                <p:cNvPr id="64" name="Picture 4" descr="C:\Users\Manoj\Desktop\drosoimage\450px-Biology_Illustration_Animals_Insects_Drosophila_melanogaster.svg.png"/>
                <p:cNvPicPr>
                  <a:picLocks noChangeAspect="1" noChangeArrowheads="1"/>
                </p:cNvPicPr>
                <p:nvPr/>
              </p:nvPicPr>
              <p:blipFill>
                <a:blip r:embed="rId4" cstate="print"/>
                <a:srcRect l="49553"/>
                <a:stretch>
                  <a:fillRect/>
                </a:stretch>
              </p:blipFill>
              <p:spPr bwMode="auto">
                <a:xfrm>
                  <a:off x="1828800" y="5679535"/>
                  <a:ext cx="905175" cy="797464"/>
                </a:xfrm>
                <a:prstGeom prst="rect">
                  <a:avLst/>
                </a:prstGeom>
                <a:noFill/>
              </p:spPr>
            </p:pic>
          </p:grpSp>
          <p:sp>
            <p:nvSpPr>
              <p:cNvPr id="66" name="TextBox 65"/>
              <p:cNvSpPr txBox="1"/>
              <p:nvPr/>
            </p:nvSpPr>
            <p:spPr>
              <a:xfrm>
                <a:off x="1149007" y="5222667"/>
                <a:ext cx="1371600" cy="369332"/>
              </a:xfrm>
              <a:prstGeom prst="rect">
                <a:avLst/>
              </a:prstGeom>
              <a:noFill/>
            </p:spPr>
            <p:txBody>
              <a:bodyPr wrap="square" rtlCol="0">
                <a:spAutoFit/>
              </a:bodyPr>
              <a:lstStyle/>
              <a:p>
                <a:pPr algn="ctr"/>
                <a:r>
                  <a:rPr lang="en-US" b="1" dirty="0" smtClean="0">
                    <a:solidFill>
                      <a:schemeClr val="tx2"/>
                    </a:solidFill>
                  </a:rPr>
                  <a:t>Normal Diet</a:t>
                </a:r>
                <a:endParaRPr lang="en-US" b="1" dirty="0">
                  <a:solidFill>
                    <a:schemeClr val="tx2"/>
                  </a:solidFill>
                </a:endParaRPr>
              </a:p>
            </p:txBody>
          </p:sp>
        </p:grpSp>
        <p:grpSp>
          <p:nvGrpSpPr>
            <p:cNvPr id="103" name="Group 102"/>
            <p:cNvGrpSpPr/>
            <p:nvPr/>
          </p:nvGrpSpPr>
          <p:grpSpPr>
            <a:xfrm>
              <a:off x="2146643" y="5222667"/>
              <a:ext cx="1819575" cy="1254333"/>
              <a:chOff x="2146643" y="5222667"/>
              <a:chExt cx="1819575" cy="1254333"/>
            </a:xfrm>
          </p:grpSpPr>
          <p:grpSp>
            <p:nvGrpSpPr>
              <p:cNvPr id="59" name="Group 58"/>
              <p:cNvGrpSpPr/>
              <p:nvPr/>
            </p:nvGrpSpPr>
            <p:grpSpPr>
              <a:xfrm>
                <a:off x="2146643" y="5679534"/>
                <a:ext cx="1819575" cy="797466"/>
                <a:chOff x="2895600" y="5679534"/>
                <a:chExt cx="1819575" cy="797466"/>
              </a:xfrm>
            </p:grpSpPr>
            <p:pic>
              <p:nvPicPr>
                <p:cNvPr id="62" name="Picture 4" descr="C:\Users\Manoj\Desktop\drosoimage\450px-Biology_Illustration_Animals_Insects_Drosophila_melanogaster.svg.png"/>
                <p:cNvPicPr>
                  <a:picLocks noChangeAspect="1" noChangeArrowheads="1"/>
                </p:cNvPicPr>
                <p:nvPr/>
              </p:nvPicPr>
              <p:blipFill>
                <a:blip r:embed="rId4" cstate="print">
                  <a:duotone>
                    <a:prstClr val="black"/>
                    <a:schemeClr val="accent2">
                      <a:tint val="45000"/>
                      <a:satMod val="400000"/>
                    </a:schemeClr>
                  </a:duotone>
                </a:blip>
                <a:srcRect r="50222"/>
                <a:stretch>
                  <a:fillRect/>
                </a:stretch>
              </p:blipFill>
              <p:spPr bwMode="auto">
                <a:xfrm>
                  <a:off x="2895600" y="5679534"/>
                  <a:ext cx="893161" cy="797466"/>
                </a:xfrm>
                <a:prstGeom prst="rect">
                  <a:avLst/>
                </a:prstGeom>
                <a:noFill/>
              </p:spPr>
            </p:pic>
            <p:pic>
              <p:nvPicPr>
                <p:cNvPr id="65" name="Picture 4" descr="C:\Users\Manoj\Desktop\drosoimage\450px-Biology_Illustration_Animals_Insects_Drosophila_melanogaster.svg.png"/>
                <p:cNvPicPr>
                  <a:picLocks noChangeAspect="1" noChangeArrowheads="1"/>
                </p:cNvPicPr>
                <p:nvPr/>
              </p:nvPicPr>
              <p:blipFill>
                <a:blip r:embed="rId4" cstate="print">
                  <a:duotone>
                    <a:prstClr val="black"/>
                    <a:schemeClr val="accent2">
                      <a:tint val="45000"/>
                      <a:satMod val="400000"/>
                    </a:schemeClr>
                  </a:duotone>
                </a:blip>
                <a:srcRect l="49553"/>
                <a:stretch>
                  <a:fillRect/>
                </a:stretch>
              </p:blipFill>
              <p:spPr bwMode="auto">
                <a:xfrm>
                  <a:off x="3810000" y="5679535"/>
                  <a:ext cx="905175" cy="797464"/>
                </a:xfrm>
                <a:prstGeom prst="rect">
                  <a:avLst/>
                </a:prstGeom>
                <a:noFill/>
              </p:spPr>
            </p:pic>
          </p:grpSp>
          <p:sp>
            <p:nvSpPr>
              <p:cNvPr id="67" name="TextBox 66"/>
              <p:cNvSpPr txBox="1"/>
              <p:nvPr/>
            </p:nvSpPr>
            <p:spPr>
              <a:xfrm>
                <a:off x="2370630" y="5222667"/>
                <a:ext cx="1371600" cy="369332"/>
              </a:xfrm>
              <a:prstGeom prst="rect">
                <a:avLst/>
              </a:prstGeom>
              <a:noFill/>
            </p:spPr>
            <p:txBody>
              <a:bodyPr wrap="square" rtlCol="0">
                <a:spAutoFit/>
              </a:bodyPr>
              <a:lstStyle/>
              <a:p>
                <a:pPr algn="ctr"/>
                <a:r>
                  <a:rPr lang="en-US" b="1" dirty="0" smtClean="0">
                    <a:solidFill>
                      <a:srgbClr val="C00000"/>
                    </a:solidFill>
                  </a:rPr>
                  <a:t>HS Diet</a:t>
                </a:r>
                <a:endParaRPr lang="en-US" b="1" dirty="0">
                  <a:solidFill>
                    <a:srgbClr val="C00000"/>
                  </a:solidFill>
                </a:endParaRPr>
              </a:p>
            </p:txBody>
          </p:sp>
        </p:grpSp>
      </p:grpSp>
      <p:sp>
        <p:nvSpPr>
          <p:cNvPr id="79" name="TextBox 78"/>
          <p:cNvSpPr txBox="1"/>
          <p:nvPr/>
        </p:nvSpPr>
        <p:spPr>
          <a:xfrm>
            <a:off x="4073090" y="4302672"/>
            <a:ext cx="990600" cy="584775"/>
          </a:xfrm>
          <a:prstGeom prst="rect">
            <a:avLst/>
          </a:prstGeom>
          <a:noFill/>
        </p:spPr>
        <p:txBody>
          <a:bodyPr wrap="square" rtlCol="0">
            <a:spAutoFit/>
          </a:bodyPr>
          <a:lstStyle/>
          <a:p>
            <a:pPr algn="ctr"/>
            <a:r>
              <a:rPr lang="en-US" sz="1600" b="1" dirty="0" smtClean="0"/>
              <a:t>Stage 17 embryo</a:t>
            </a:r>
            <a:endParaRPr lang="en-US" sz="1600" b="1" dirty="0"/>
          </a:p>
        </p:txBody>
      </p:sp>
      <p:sp>
        <p:nvSpPr>
          <p:cNvPr id="80" name="TextBox 79"/>
          <p:cNvSpPr txBox="1"/>
          <p:nvPr/>
        </p:nvSpPr>
        <p:spPr>
          <a:xfrm>
            <a:off x="4101665" y="3368266"/>
            <a:ext cx="933450" cy="338554"/>
          </a:xfrm>
          <a:prstGeom prst="rect">
            <a:avLst/>
          </a:prstGeom>
          <a:noFill/>
        </p:spPr>
        <p:txBody>
          <a:bodyPr wrap="square" rtlCol="0">
            <a:spAutoFit/>
          </a:bodyPr>
          <a:lstStyle/>
          <a:p>
            <a:pPr algn="ctr"/>
            <a:r>
              <a:rPr lang="en-US" sz="1600" b="1" dirty="0" smtClean="0"/>
              <a:t>F0 Adult</a:t>
            </a:r>
            <a:endParaRPr lang="en-US" sz="1600" b="1" dirty="0"/>
          </a:p>
        </p:txBody>
      </p:sp>
      <p:pic>
        <p:nvPicPr>
          <p:cNvPr id="10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72228" t="7054" b="46618"/>
          <a:stretch/>
        </p:blipFill>
        <p:spPr bwMode="auto">
          <a:xfrm>
            <a:off x="2438400" y="1523598"/>
            <a:ext cx="969624" cy="838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6" name="TextBox 105"/>
          <p:cNvSpPr txBox="1"/>
          <p:nvPr/>
        </p:nvSpPr>
        <p:spPr>
          <a:xfrm>
            <a:off x="4120715" y="1752600"/>
            <a:ext cx="895350" cy="338554"/>
          </a:xfrm>
          <a:prstGeom prst="rect">
            <a:avLst/>
          </a:prstGeom>
          <a:noFill/>
        </p:spPr>
        <p:txBody>
          <a:bodyPr wrap="square" rtlCol="0">
            <a:spAutoFit/>
          </a:bodyPr>
          <a:lstStyle/>
          <a:p>
            <a:pPr algn="ctr"/>
            <a:r>
              <a:rPr lang="en-US" sz="1600" b="1" dirty="0" smtClean="0"/>
              <a:t>Sperm</a:t>
            </a:r>
            <a:endParaRPr lang="en-US" sz="1600" b="1" dirty="0"/>
          </a:p>
        </p:txBody>
      </p:sp>
      <p:grpSp>
        <p:nvGrpSpPr>
          <p:cNvPr id="1024" name="Group 1023"/>
          <p:cNvGrpSpPr/>
          <p:nvPr/>
        </p:nvGrpSpPr>
        <p:grpSpPr>
          <a:xfrm>
            <a:off x="5256171" y="5222667"/>
            <a:ext cx="3887829" cy="1254333"/>
            <a:chOff x="5103771" y="5222667"/>
            <a:chExt cx="3887829" cy="1254333"/>
          </a:xfrm>
        </p:grpSpPr>
        <p:grpSp>
          <p:nvGrpSpPr>
            <p:cNvPr id="113" name="Group 112"/>
            <p:cNvGrpSpPr/>
            <p:nvPr/>
          </p:nvGrpSpPr>
          <p:grpSpPr>
            <a:xfrm>
              <a:off x="7172025" y="5222667"/>
              <a:ext cx="1819575" cy="1254333"/>
              <a:chOff x="2146643" y="5222667"/>
              <a:chExt cx="1819575" cy="1254333"/>
            </a:xfrm>
          </p:grpSpPr>
          <p:grpSp>
            <p:nvGrpSpPr>
              <p:cNvPr id="114" name="Group 113"/>
              <p:cNvGrpSpPr/>
              <p:nvPr/>
            </p:nvGrpSpPr>
            <p:grpSpPr>
              <a:xfrm>
                <a:off x="2146643" y="5679534"/>
                <a:ext cx="1819575" cy="797466"/>
                <a:chOff x="2895600" y="5679534"/>
                <a:chExt cx="1819575" cy="797466"/>
              </a:xfrm>
            </p:grpSpPr>
            <p:pic>
              <p:nvPicPr>
                <p:cNvPr id="116" name="Picture 4" descr="C:\Users\Manoj\Desktop\drosoimage\450px-Biology_Illustration_Animals_Insects_Drosophila_melanogaster.svg.png"/>
                <p:cNvPicPr>
                  <a:picLocks noChangeAspect="1" noChangeArrowheads="1"/>
                </p:cNvPicPr>
                <p:nvPr/>
              </p:nvPicPr>
              <p:blipFill>
                <a:blip r:embed="rId4" cstate="print">
                  <a:duotone>
                    <a:prstClr val="black"/>
                    <a:schemeClr val="accent2">
                      <a:tint val="45000"/>
                      <a:satMod val="400000"/>
                    </a:schemeClr>
                  </a:duotone>
                </a:blip>
                <a:srcRect r="50222"/>
                <a:stretch>
                  <a:fillRect/>
                </a:stretch>
              </p:blipFill>
              <p:spPr bwMode="auto">
                <a:xfrm>
                  <a:off x="2895600" y="5679534"/>
                  <a:ext cx="893161" cy="797466"/>
                </a:xfrm>
                <a:prstGeom prst="rect">
                  <a:avLst/>
                </a:prstGeom>
                <a:noFill/>
              </p:spPr>
            </p:pic>
            <p:pic>
              <p:nvPicPr>
                <p:cNvPr id="117" name="Picture 4" descr="C:\Users\Manoj\Desktop\drosoimage\450px-Biology_Illustration_Animals_Insects_Drosophila_melanogaster.svg.png"/>
                <p:cNvPicPr>
                  <a:picLocks noChangeAspect="1" noChangeArrowheads="1"/>
                </p:cNvPicPr>
                <p:nvPr/>
              </p:nvPicPr>
              <p:blipFill>
                <a:blip r:embed="rId4" cstate="print">
                  <a:duotone>
                    <a:prstClr val="black"/>
                    <a:schemeClr val="accent2">
                      <a:tint val="45000"/>
                      <a:satMod val="400000"/>
                    </a:schemeClr>
                  </a:duotone>
                </a:blip>
                <a:srcRect l="49553"/>
                <a:stretch>
                  <a:fillRect/>
                </a:stretch>
              </p:blipFill>
              <p:spPr bwMode="auto">
                <a:xfrm>
                  <a:off x="3810000" y="5679535"/>
                  <a:ext cx="905175" cy="797464"/>
                </a:xfrm>
                <a:prstGeom prst="rect">
                  <a:avLst/>
                </a:prstGeom>
                <a:noFill/>
              </p:spPr>
            </p:pic>
          </p:grpSp>
          <p:sp>
            <p:nvSpPr>
              <p:cNvPr id="115" name="TextBox 114"/>
              <p:cNvSpPr txBox="1"/>
              <p:nvPr/>
            </p:nvSpPr>
            <p:spPr>
              <a:xfrm>
                <a:off x="2370630" y="5222667"/>
                <a:ext cx="1371600" cy="369332"/>
              </a:xfrm>
              <a:prstGeom prst="rect">
                <a:avLst/>
              </a:prstGeom>
              <a:noFill/>
            </p:spPr>
            <p:txBody>
              <a:bodyPr wrap="square" rtlCol="0">
                <a:spAutoFit/>
              </a:bodyPr>
              <a:lstStyle/>
              <a:p>
                <a:pPr algn="ctr"/>
                <a:r>
                  <a:rPr lang="en-US" b="1" dirty="0" smtClean="0">
                    <a:solidFill>
                      <a:srgbClr val="C00000"/>
                    </a:solidFill>
                  </a:rPr>
                  <a:t>HS Diet</a:t>
                </a:r>
                <a:endParaRPr lang="en-US" b="1" dirty="0">
                  <a:solidFill>
                    <a:srgbClr val="C00000"/>
                  </a:solidFill>
                </a:endParaRPr>
              </a:p>
            </p:txBody>
          </p:sp>
        </p:grpSp>
        <p:grpSp>
          <p:nvGrpSpPr>
            <p:cNvPr id="108" name="Group 107"/>
            <p:cNvGrpSpPr/>
            <p:nvPr/>
          </p:nvGrpSpPr>
          <p:grpSpPr>
            <a:xfrm>
              <a:off x="5103771" y="5222667"/>
              <a:ext cx="1798336" cy="1254333"/>
              <a:chOff x="935639" y="5222667"/>
              <a:chExt cx="1798336" cy="1254333"/>
            </a:xfrm>
          </p:grpSpPr>
          <p:grpSp>
            <p:nvGrpSpPr>
              <p:cNvPr id="109" name="Group 108"/>
              <p:cNvGrpSpPr/>
              <p:nvPr/>
            </p:nvGrpSpPr>
            <p:grpSpPr>
              <a:xfrm>
                <a:off x="935639" y="5679534"/>
                <a:ext cx="1798336" cy="797466"/>
                <a:chOff x="935639" y="5679534"/>
                <a:chExt cx="1798336" cy="797466"/>
              </a:xfrm>
            </p:grpSpPr>
            <p:pic>
              <p:nvPicPr>
                <p:cNvPr id="111" name="Picture 4" descr="C:\Users\Manoj\Desktop\drosoimage\450px-Biology_Illustration_Animals_Insects_Drosophila_melanogaster.svg.png"/>
                <p:cNvPicPr>
                  <a:picLocks noChangeAspect="1" noChangeArrowheads="1"/>
                </p:cNvPicPr>
                <p:nvPr/>
              </p:nvPicPr>
              <p:blipFill>
                <a:blip r:embed="rId4" cstate="print"/>
                <a:srcRect r="50222"/>
                <a:stretch>
                  <a:fillRect/>
                </a:stretch>
              </p:blipFill>
              <p:spPr bwMode="auto">
                <a:xfrm>
                  <a:off x="935639" y="5679534"/>
                  <a:ext cx="893161" cy="797466"/>
                </a:xfrm>
                <a:prstGeom prst="rect">
                  <a:avLst/>
                </a:prstGeom>
                <a:noFill/>
              </p:spPr>
            </p:pic>
            <p:pic>
              <p:nvPicPr>
                <p:cNvPr id="112" name="Picture 4" descr="C:\Users\Manoj\Desktop\drosoimage\450px-Biology_Illustration_Animals_Insects_Drosophila_melanogaster.svg.png"/>
                <p:cNvPicPr>
                  <a:picLocks noChangeAspect="1" noChangeArrowheads="1"/>
                </p:cNvPicPr>
                <p:nvPr/>
              </p:nvPicPr>
              <p:blipFill>
                <a:blip r:embed="rId4" cstate="print"/>
                <a:srcRect l="49553"/>
                <a:stretch>
                  <a:fillRect/>
                </a:stretch>
              </p:blipFill>
              <p:spPr bwMode="auto">
                <a:xfrm>
                  <a:off x="1828800" y="5679535"/>
                  <a:ext cx="905175" cy="797464"/>
                </a:xfrm>
                <a:prstGeom prst="rect">
                  <a:avLst/>
                </a:prstGeom>
                <a:noFill/>
              </p:spPr>
            </p:pic>
          </p:grpSp>
          <p:sp>
            <p:nvSpPr>
              <p:cNvPr id="110" name="TextBox 109"/>
              <p:cNvSpPr txBox="1"/>
              <p:nvPr/>
            </p:nvSpPr>
            <p:spPr>
              <a:xfrm>
                <a:off x="1149007" y="5222667"/>
                <a:ext cx="1371600" cy="369332"/>
              </a:xfrm>
              <a:prstGeom prst="rect">
                <a:avLst/>
              </a:prstGeom>
              <a:noFill/>
            </p:spPr>
            <p:txBody>
              <a:bodyPr wrap="square" rtlCol="0">
                <a:spAutoFit/>
              </a:bodyPr>
              <a:lstStyle/>
              <a:p>
                <a:pPr algn="ctr"/>
                <a:r>
                  <a:rPr lang="en-US" b="1" dirty="0" smtClean="0">
                    <a:solidFill>
                      <a:schemeClr val="tx2"/>
                    </a:solidFill>
                  </a:rPr>
                  <a:t>Normal Diet</a:t>
                </a:r>
                <a:endParaRPr lang="en-US" b="1" dirty="0">
                  <a:solidFill>
                    <a:schemeClr val="tx2"/>
                  </a:solidFill>
                </a:endParaRPr>
              </a:p>
            </p:txBody>
          </p:sp>
        </p:grpSp>
      </p:grpSp>
      <p:grpSp>
        <p:nvGrpSpPr>
          <p:cNvPr id="118" name="Group 117"/>
          <p:cNvGrpSpPr/>
          <p:nvPr/>
        </p:nvGrpSpPr>
        <p:grpSpPr>
          <a:xfrm rot="2559138" flipV="1">
            <a:off x="7038715" y="3581375"/>
            <a:ext cx="304800" cy="304800"/>
            <a:chOff x="1981200" y="990600"/>
            <a:chExt cx="609600" cy="609600"/>
          </a:xfrm>
        </p:grpSpPr>
        <p:cxnSp>
          <p:nvCxnSpPr>
            <p:cNvPr id="119" name="Straight Connector 118"/>
            <p:cNvCxnSpPr/>
            <p:nvPr/>
          </p:nvCxnSpPr>
          <p:spPr>
            <a:xfrm>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cxnSp>
          <p:nvCxnSpPr>
            <p:cNvPr id="120" name="Straight Connector 119"/>
            <p:cNvCxnSpPr/>
            <p:nvPr/>
          </p:nvCxnSpPr>
          <p:spPr>
            <a:xfrm rot="16200000">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grpSp>
      <p:grpSp>
        <p:nvGrpSpPr>
          <p:cNvPr id="124" name="Group 123"/>
          <p:cNvGrpSpPr/>
          <p:nvPr/>
        </p:nvGrpSpPr>
        <p:grpSpPr>
          <a:xfrm>
            <a:off x="7467600" y="2977995"/>
            <a:ext cx="1371600" cy="1154512"/>
            <a:chOff x="304800" y="3435221"/>
            <a:chExt cx="1371600" cy="1154512"/>
          </a:xfrm>
        </p:grpSpPr>
        <p:pic>
          <p:nvPicPr>
            <p:cNvPr id="125" name="Picture 4" descr="C:\Users\Manoj\Desktop\drosoimage\450px-Biology_Illustration_Animals_Insects_Drosophila_melanogaster.svg.png"/>
            <p:cNvPicPr>
              <a:picLocks noChangeAspect="1" noChangeArrowheads="1"/>
            </p:cNvPicPr>
            <p:nvPr/>
          </p:nvPicPr>
          <p:blipFill>
            <a:blip r:embed="rId4" cstate="print"/>
            <a:srcRect l="49553"/>
            <a:stretch>
              <a:fillRect/>
            </a:stretch>
          </p:blipFill>
          <p:spPr bwMode="auto">
            <a:xfrm>
              <a:off x="538013" y="3792269"/>
              <a:ext cx="905175" cy="797464"/>
            </a:xfrm>
            <a:prstGeom prst="rect">
              <a:avLst/>
            </a:prstGeom>
            <a:noFill/>
            <a:ln>
              <a:noFill/>
            </a:ln>
          </p:spPr>
        </p:pic>
        <p:sp>
          <p:nvSpPr>
            <p:cNvPr id="126" name="TextBox 125"/>
            <p:cNvSpPr txBox="1"/>
            <p:nvPr/>
          </p:nvSpPr>
          <p:spPr>
            <a:xfrm>
              <a:off x="304800" y="3435221"/>
              <a:ext cx="1371600" cy="369332"/>
            </a:xfrm>
            <a:prstGeom prst="rect">
              <a:avLst/>
            </a:prstGeom>
            <a:noFill/>
          </p:spPr>
          <p:txBody>
            <a:bodyPr wrap="square" rtlCol="0">
              <a:spAutoFit/>
            </a:bodyPr>
            <a:lstStyle/>
            <a:p>
              <a:pPr algn="ctr"/>
              <a:r>
                <a:rPr lang="en-US" b="1" dirty="0" smtClean="0">
                  <a:solidFill>
                    <a:schemeClr val="tx2"/>
                  </a:solidFill>
                </a:rPr>
                <a:t>Normal Diet</a:t>
              </a:r>
              <a:endParaRPr lang="en-US" b="1" dirty="0">
                <a:solidFill>
                  <a:schemeClr val="tx2"/>
                </a:solidFill>
              </a:endParaRPr>
            </a:p>
          </p:txBody>
        </p:sp>
      </p:grpSp>
      <p:grpSp>
        <p:nvGrpSpPr>
          <p:cNvPr id="127" name="Group 126"/>
          <p:cNvGrpSpPr/>
          <p:nvPr/>
        </p:nvGrpSpPr>
        <p:grpSpPr>
          <a:xfrm>
            <a:off x="6774434" y="4437308"/>
            <a:ext cx="858938" cy="802020"/>
            <a:chOff x="1295400" y="4419600"/>
            <a:chExt cx="858938" cy="802020"/>
          </a:xfrm>
        </p:grpSpPr>
        <p:pic>
          <p:nvPicPr>
            <p:cNvPr id="128" name="Picture 3" descr="C:\Users\Manoj\Desktop\DAC3\04.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530" t="65306" r="10089" b="7483"/>
            <a:stretch/>
          </p:blipFill>
          <p:spPr bwMode="auto">
            <a:xfrm>
              <a:off x="1295400" y="4419600"/>
              <a:ext cx="858938" cy="362004"/>
            </a:xfrm>
            <a:prstGeom prst="rect">
              <a:avLst/>
            </a:prstGeom>
            <a:noFill/>
            <a:extLst>
              <a:ext uri="{909E8E84-426E-40DD-AFC4-6F175D3DCCD1}">
                <a14:hiddenFill xmlns:a14="http://schemas.microsoft.com/office/drawing/2010/main">
                  <a:solidFill>
                    <a:srgbClr val="FFFFFF"/>
                  </a:solidFill>
                </a14:hiddenFill>
              </a:ext>
            </a:extLst>
          </p:spPr>
        </p:pic>
        <p:cxnSp>
          <p:nvCxnSpPr>
            <p:cNvPr id="129" name="Straight Connector 128"/>
            <p:cNvCxnSpPr/>
            <p:nvPr/>
          </p:nvCxnSpPr>
          <p:spPr>
            <a:xfrm>
              <a:off x="1724869" y="4876800"/>
              <a:ext cx="0" cy="344820"/>
            </a:xfrm>
            <a:prstGeom prst="line">
              <a:avLst/>
            </a:prstGeom>
            <a:ln>
              <a:tailEnd type="arrow"/>
            </a:ln>
          </p:spPr>
          <p:style>
            <a:lnRef idx="2">
              <a:schemeClr val="dk1"/>
            </a:lnRef>
            <a:fillRef idx="0">
              <a:schemeClr val="dk1"/>
            </a:fillRef>
            <a:effectRef idx="1">
              <a:schemeClr val="dk1"/>
            </a:effectRef>
            <a:fontRef idx="minor">
              <a:schemeClr val="tx1"/>
            </a:fontRef>
          </p:style>
        </p:cxnSp>
      </p:grpSp>
      <p:pic>
        <p:nvPicPr>
          <p:cNvPr id="134" name="Picture 4" descr="C:\Users\Manoj\Desktop\drosoimage\450px-Biology_Illustration_Animals_Insects_Drosophila_melanogaster.svg.png"/>
          <p:cNvPicPr>
            <a:picLocks noChangeAspect="1" noChangeArrowheads="1"/>
          </p:cNvPicPr>
          <p:nvPr/>
        </p:nvPicPr>
        <p:blipFill>
          <a:blip r:embed="rId4" cstate="print"/>
          <a:srcRect l="49553"/>
          <a:stretch>
            <a:fillRect/>
          </a:stretch>
        </p:blipFill>
        <p:spPr bwMode="auto">
          <a:xfrm>
            <a:off x="7675416" y="1544872"/>
            <a:ext cx="905175" cy="797464"/>
          </a:xfrm>
          <a:prstGeom prst="rect">
            <a:avLst/>
          </a:prstGeom>
          <a:noFill/>
          <a:ln>
            <a:noFill/>
          </a:ln>
        </p:spPr>
      </p:pic>
      <p:sp>
        <p:nvSpPr>
          <p:cNvPr id="135" name="TextBox 134"/>
          <p:cNvSpPr txBox="1"/>
          <p:nvPr/>
        </p:nvSpPr>
        <p:spPr>
          <a:xfrm>
            <a:off x="7031378" y="1066800"/>
            <a:ext cx="2112622" cy="338554"/>
          </a:xfrm>
          <a:prstGeom prst="rect">
            <a:avLst/>
          </a:prstGeom>
          <a:noFill/>
        </p:spPr>
        <p:txBody>
          <a:bodyPr wrap="square" rtlCol="0">
            <a:spAutoFit/>
          </a:bodyPr>
          <a:lstStyle/>
          <a:p>
            <a:pPr algn="ctr"/>
            <a:r>
              <a:rPr lang="en-US" sz="1600" b="1" dirty="0" smtClean="0">
                <a:solidFill>
                  <a:schemeClr val="tx2"/>
                </a:solidFill>
              </a:rPr>
              <a:t>Control Diet fed Father</a:t>
            </a:r>
            <a:endParaRPr lang="en-US" sz="1600" b="1" dirty="0">
              <a:solidFill>
                <a:schemeClr val="tx2"/>
              </a:solidFill>
            </a:endParaRPr>
          </a:p>
        </p:txBody>
      </p:sp>
      <p:cxnSp>
        <p:nvCxnSpPr>
          <p:cNvPr id="136" name="Straight Arrow Connector 135"/>
          <p:cNvCxnSpPr/>
          <p:nvPr/>
        </p:nvCxnSpPr>
        <p:spPr>
          <a:xfrm>
            <a:off x="8137005" y="2342336"/>
            <a:ext cx="16395" cy="6186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7" name="Straight Arrow Connector 136"/>
          <p:cNvCxnSpPr>
            <a:endCxn id="140" idx="3"/>
          </p:cNvCxnSpPr>
          <p:nvPr/>
        </p:nvCxnSpPr>
        <p:spPr>
          <a:xfrm flipH="1">
            <a:off x="6845986" y="1943604"/>
            <a:ext cx="794990" cy="928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746798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838200" y="1371600"/>
            <a:ext cx="6477000" cy="4343400"/>
            <a:chOff x="136525" y="609600"/>
            <a:chExt cx="8855075" cy="5962650"/>
          </a:xfrm>
        </p:grpSpPr>
        <p:sp>
          <p:nvSpPr>
            <p:cNvPr id="2" name="Oval 157"/>
            <p:cNvSpPr>
              <a:spLocks noChangeArrowheads="1"/>
            </p:cNvSpPr>
            <p:nvPr/>
          </p:nvSpPr>
          <p:spPr bwMode="auto">
            <a:xfrm>
              <a:off x="1447800" y="777875"/>
              <a:ext cx="609600" cy="1371600"/>
            </a:xfrm>
            <a:prstGeom prst="ellipse">
              <a:avLst/>
            </a:prstGeom>
            <a:noFill/>
            <a:ln w="9525">
              <a:solidFill>
                <a:schemeClr val="tx1"/>
              </a:solidFill>
              <a:round/>
              <a:headEnd/>
              <a:tailEnd/>
            </a:ln>
            <a:effectLst/>
          </p:spPr>
          <p:txBody>
            <a:bodyPr wrap="none" anchor="ctr"/>
            <a:lstStyle/>
            <a:p>
              <a:endParaRPr lang="en-US"/>
            </a:p>
          </p:txBody>
        </p:sp>
        <p:sp>
          <p:nvSpPr>
            <p:cNvPr id="3" name="Oval 158"/>
            <p:cNvSpPr>
              <a:spLocks noChangeArrowheads="1"/>
            </p:cNvSpPr>
            <p:nvPr/>
          </p:nvSpPr>
          <p:spPr bwMode="auto">
            <a:xfrm>
              <a:off x="1651000" y="1006475"/>
              <a:ext cx="228600" cy="228600"/>
            </a:xfrm>
            <a:prstGeom prst="ellipse">
              <a:avLst/>
            </a:prstGeom>
            <a:noFill/>
            <a:ln w="9525">
              <a:solidFill>
                <a:schemeClr val="tx1"/>
              </a:solidFill>
              <a:round/>
              <a:headEnd/>
              <a:tailEnd/>
            </a:ln>
            <a:effectLst/>
          </p:spPr>
          <p:txBody>
            <a:bodyPr wrap="none" anchor="ctr"/>
            <a:lstStyle/>
            <a:p>
              <a:endParaRPr lang="en-US"/>
            </a:p>
          </p:txBody>
        </p:sp>
        <p:sp>
          <p:nvSpPr>
            <p:cNvPr id="4" name="Oval 159"/>
            <p:cNvSpPr>
              <a:spLocks noChangeArrowheads="1"/>
            </p:cNvSpPr>
            <p:nvPr/>
          </p:nvSpPr>
          <p:spPr bwMode="auto">
            <a:xfrm>
              <a:off x="1638300" y="1692275"/>
              <a:ext cx="228600" cy="228600"/>
            </a:xfrm>
            <a:prstGeom prst="ellipse">
              <a:avLst/>
            </a:prstGeom>
            <a:noFill/>
            <a:ln w="9525">
              <a:solidFill>
                <a:schemeClr val="tx1"/>
              </a:solidFill>
              <a:round/>
              <a:headEnd/>
              <a:tailEnd/>
            </a:ln>
            <a:effectLst/>
          </p:spPr>
          <p:txBody>
            <a:bodyPr wrap="none" anchor="ctr"/>
            <a:lstStyle/>
            <a:p>
              <a:endParaRPr lang="en-US"/>
            </a:p>
          </p:txBody>
        </p:sp>
        <p:sp>
          <p:nvSpPr>
            <p:cNvPr id="5" name="Oval 161"/>
            <p:cNvSpPr>
              <a:spLocks noChangeArrowheads="1"/>
            </p:cNvSpPr>
            <p:nvPr/>
          </p:nvSpPr>
          <p:spPr bwMode="auto">
            <a:xfrm>
              <a:off x="1447800" y="2606675"/>
              <a:ext cx="609600" cy="1371600"/>
            </a:xfrm>
            <a:prstGeom prst="ellipse">
              <a:avLst/>
            </a:prstGeom>
            <a:noFill/>
            <a:ln w="9525">
              <a:solidFill>
                <a:schemeClr val="tx1"/>
              </a:solidFill>
              <a:round/>
              <a:headEnd/>
              <a:tailEnd/>
            </a:ln>
            <a:effectLst/>
          </p:spPr>
          <p:txBody>
            <a:bodyPr wrap="none" anchor="ctr"/>
            <a:lstStyle/>
            <a:p>
              <a:endParaRPr lang="en-US"/>
            </a:p>
          </p:txBody>
        </p:sp>
        <p:sp>
          <p:nvSpPr>
            <p:cNvPr id="6" name="Oval 162"/>
            <p:cNvSpPr>
              <a:spLocks noChangeArrowheads="1"/>
            </p:cNvSpPr>
            <p:nvPr/>
          </p:nvSpPr>
          <p:spPr bwMode="auto">
            <a:xfrm>
              <a:off x="1651000" y="2835275"/>
              <a:ext cx="228600" cy="228600"/>
            </a:xfrm>
            <a:prstGeom prst="ellipse">
              <a:avLst/>
            </a:prstGeom>
            <a:noFill/>
            <a:ln w="9525">
              <a:solidFill>
                <a:schemeClr val="tx1"/>
              </a:solidFill>
              <a:round/>
              <a:headEnd/>
              <a:tailEnd/>
            </a:ln>
            <a:effectLst/>
          </p:spPr>
          <p:txBody>
            <a:bodyPr wrap="none" anchor="ctr"/>
            <a:lstStyle/>
            <a:p>
              <a:endParaRPr lang="en-US"/>
            </a:p>
          </p:txBody>
        </p:sp>
        <p:sp>
          <p:nvSpPr>
            <p:cNvPr id="7" name="Oval 163"/>
            <p:cNvSpPr>
              <a:spLocks noChangeArrowheads="1"/>
            </p:cNvSpPr>
            <p:nvPr/>
          </p:nvSpPr>
          <p:spPr bwMode="auto">
            <a:xfrm>
              <a:off x="1638300" y="3521075"/>
              <a:ext cx="228600" cy="228600"/>
            </a:xfrm>
            <a:prstGeom prst="ellipse">
              <a:avLst/>
            </a:prstGeom>
            <a:noFill/>
            <a:ln w="9525">
              <a:solidFill>
                <a:schemeClr val="tx1"/>
              </a:solidFill>
              <a:round/>
              <a:headEnd/>
              <a:tailEnd/>
            </a:ln>
            <a:effectLst/>
          </p:spPr>
          <p:txBody>
            <a:bodyPr wrap="none" anchor="ctr"/>
            <a:lstStyle/>
            <a:p>
              <a:endParaRPr lang="en-US"/>
            </a:p>
          </p:txBody>
        </p:sp>
        <p:sp>
          <p:nvSpPr>
            <p:cNvPr id="8" name="Oval 164"/>
            <p:cNvSpPr>
              <a:spLocks noChangeArrowheads="1"/>
            </p:cNvSpPr>
            <p:nvPr/>
          </p:nvSpPr>
          <p:spPr bwMode="auto">
            <a:xfrm>
              <a:off x="1447800" y="4435475"/>
              <a:ext cx="609600" cy="1371600"/>
            </a:xfrm>
            <a:prstGeom prst="ellipse">
              <a:avLst/>
            </a:prstGeom>
            <a:noFill/>
            <a:ln w="9525">
              <a:solidFill>
                <a:schemeClr val="tx1"/>
              </a:solidFill>
              <a:round/>
              <a:headEnd/>
              <a:tailEnd/>
            </a:ln>
            <a:effectLst/>
          </p:spPr>
          <p:txBody>
            <a:bodyPr wrap="none" anchor="ctr"/>
            <a:lstStyle/>
            <a:p>
              <a:endParaRPr lang="en-US"/>
            </a:p>
          </p:txBody>
        </p:sp>
        <p:sp>
          <p:nvSpPr>
            <p:cNvPr id="9" name="Oval 165"/>
            <p:cNvSpPr>
              <a:spLocks noChangeArrowheads="1"/>
            </p:cNvSpPr>
            <p:nvPr/>
          </p:nvSpPr>
          <p:spPr bwMode="auto">
            <a:xfrm>
              <a:off x="1651000" y="4664075"/>
              <a:ext cx="228600" cy="228600"/>
            </a:xfrm>
            <a:prstGeom prst="ellipse">
              <a:avLst/>
            </a:prstGeom>
            <a:noFill/>
            <a:ln w="9525">
              <a:solidFill>
                <a:schemeClr val="tx1"/>
              </a:solidFill>
              <a:round/>
              <a:headEnd/>
              <a:tailEnd/>
            </a:ln>
            <a:effectLst/>
          </p:spPr>
          <p:txBody>
            <a:bodyPr wrap="none" anchor="ctr"/>
            <a:lstStyle/>
            <a:p>
              <a:endParaRPr lang="en-US"/>
            </a:p>
          </p:txBody>
        </p:sp>
        <p:sp>
          <p:nvSpPr>
            <p:cNvPr id="10" name="Oval 166"/>
            <p:cNvSpPr>
              <a:spLocks noChangeArrowheads="1"/>
            </p:cNvSpPr>
            <p:nvPr/>
          </p:nvSpPr>
          <p:spPr bwMode="auto">
            <a:xfrm>
              <a:off x="1638300" y="5349875"/>
              <a:ext cx="228600" cy="228600"/>
            </a:xfrm>
            <a:prstGeom prst="ellipse">
              <a:avLst/>
            </a:prstGeom>
            <a:noFill/>
            <a:ln w="9525">
              <a:solidFill>
                <a:schemeClr val="tx1"/>
              </a:solidFill>
              <a:round/>
              <a:headEnd/>
              <a:tailEnd/>
            </a:ln>
            <a:effectLst/>
          </p:spPr>
          <p:txBody>
            <a:bodyPr wrap="none" anchor="ctr"/>
            <a:lstStyle/>
            <a:p>
              <a:endParaRPr lang="en-US"/>
            </a:p>
          </p:txBody>
        </p:sp>
        <p:sp>
          <p:nvSpPr>
            <p:cNvPr id="11" name="Text Box 167"/>
            <p:cNvSpPr txBox="1">
              <a:spLocks noChangeArrowheads="1"/>
            </p:cNvSpPr>
            <p:nvPr/>
          </p:nvSpPr>
          <p:spPr bwMode="auto">
            <a:xfrm>
              <a:off x="631825" y="609600"/>
              <a:ext cx="714375" cy="336550"/>
            </a:xfrm>
            <a:prstGeom prst="rect">
              <a:avLst/>
            </a:prstGeom>
            <a:noFill/>
            <a:ln w="9525">
              <a:noFill/>
              <a:miter lim="800000"/>
              <a:headEnd/>
              <a:tailEnd/>
            </a:ln>
            <a:effectLst/>
          </p:spPr>
          <p:txBody>
            <a:bodyPr wrap="none">
              <a:spAutoFit/>
            </a:bodyPr>
            <a:lstStyle/>
            <a:p>
              <a:r>
                <a:rPr lang="en-US" sz="1600" dirty="0"/>
                <a:t>Soma</a:t>
              </a:r>
            </a:p>
          </p:txBody>
        </p:sp>
        <p:sp>
          <p:nvSpPr>
            <p:cNvPr id="12" name="Text Box 168"/>
            <p:cNvSpPr txBox="1">
              <a:spLocks noChangeArrowheads="1"/>
            </p:cNvSpPr>
            <p:nvPr/>
          </p:nvSpPr>
          <p:spPr bwMode="auto">
            <a:xfrm>
              <a:off x="457200" y="1997075"/>
              <a:ext cx="1008063" cy="336550"/>
            </a:xfrm>
            <a:prstGeom prst="rect">
              <a:avLst/>
            </a:prstGeom>
            <a:noFill/>
            <a:ln w="9525">
              <a:noFill/>
              <a:miter lim="800000"/>
              <a:headEnd/>
              <a:tailEnd/>
            </a:ln>
            <a:effectLst/>
          </p:spPr>
          <p:txBody>
            <a:bodyPr wrap="none">
              <a:spAutoFit/>
            </a:bodyPr>
            <a:lstStyle/>
            <a:p>
              <a:r>
                <a:rPr lang="en-US" sz="1600" dirty="0"/>
                <a:t>Germline</a:t>
              </a:r>
            </a:p>
          </p:txBody>
        </p:sp>
        <p:sp>
          <p:nvSpPr>
            <p:cNvPr id="13" name="Line 169"/>
            <p:cNvSpPr>
              <a:spLocks noChangeShapeType="1"/>
            </p:cNvSpPr>
            <p:nvPr/>
          </p:nvSpPr>
          <p:spPr bwMode="auto">
            <a:xfrm>
              <a:off x="1320800" y="815975"/>
              <a:ext cx="304800" cy="228600"/>
            </a:xfrm>
            <a:prstGeom prst="line">
              <a:avLst/>
            </a:prstGeom>
            <a:noFill/>
            <a:ln w="9525">
              <a:solidFill>
                <a:schemeClr val="tx1"/>
              </a:solidFill>
              <a:round/>
              <a:headEnd/>
              <a:tailEnd type="triangle" w="med" len="med"/>
            </a:ln>
            <a:effectLst/>
          </p:spPr>
          <p:txBody>
            <a:bodyPr/>
            <a:lstStyle/>
            <a:p>
              <a:endParaRPr lang="en-US"/>
            </a:p>
          </p:txBody>
        </p:sp>
        <p:sp>
          <p:nvSpPr>
            <p:cNvPr id="14" name="Line 170"/>
            <p:cNvSpPr>
              <a:spLocks noChangeShapeType="1"/>
            </p:cNvSpPr>
            <p:nvPr/>
          </p:nvSpPr>
          <p:spPr bwMode="auto">
            <a:xfrm flipV="1">
              <a:off x="1397000" y="1882775"/>
              <a:ext cx="228600" cy="228600"/>
            </a:xfrm>
            <a:prstGeom prst="line">
              <a:avLst/>
            </a:prstGeom>
            <a:noFill/>
            <a:ln w="9525">
              <a:solidFill>
                <a:schemeClr val="tx1"/>
              </a:solidFill>
              <a:round/>
              <a:headEnd/>
              <a:tailEnd type="triangle" w="med" len="med"/>
            </a:ln>
            <a:effectLst/>
          </p:spPr>
          <p:txBody>
            <a:bodyPr/>
            <a:lstStyle/>
            <a:p>
              <a:endParaRPr lang="en-US"/>
            </a:p>
          </p:txBody>
        </p:sp>
        <p:sp>
          <p:nvSpPr>
            <p:cNvPr id="15" name="Oval 182"/>
            <p:cNvSpPr>
              <a:spLocks noChangeArrowheads="1"/>
            </p:cNvSpPr>
            <p:nvPr/>
          </p:nvSpPr>
          <p:spPr bwMode="auto">
            <a:xfrm>
              <a:off x="3886200" y="777875"/>
              <a:ext cx="609600" cy="1371600"/>
            </a:xfrm>
            <a:prstGeom prst="ellipse">
              <a:avLst/>
            </a:prstGeom>
            <a:noFill/>
            <a:ln w="9525">
              <a:solidFill>
                <a:schemeClr val="tx1"/>
              </a:solidFill>
              <a:round/>
              <a:headEnd/>
              <a:tailEnd/>
            </a:ln>
            <a:effectLst/>
          </p:spPr>
          <p:txBody>
            <a:bodyPr wrap="none" anchor="ctr"/>
            <a:lstStyle/>
            <a:p>
              <a:endParaRPr lang="en-US"/>
            </a:p>
          </p:txBody>
        </p:sp>
        <p:sp>
          <p:nvSpPr>
            <p:cNvPr id="16" name="Oval 183"/>
            <p:cNvSpPr>
              <a:spLocks noChangeArrowheads="1"/>
            </p:cNvSpPr>
            <p:nvPr/>
          </p:nvSpPr>
          <p:spPr bwMode="auto">
            <a:xfrm>
              <a:off x="4089400" y="1006475"/>
              <a:ext cx="228600" cy="228600"/>
            </a:xfrm>
            <a:prstGeom prst="ellipse">
              <a:avLst/>
            </a:prstGeom>
            <a:noFill/>
            <a:ln w="9525">
              <a:solidFill>
                <a:schemeClr val="tx1"/>
              </a:solidFill>
              <a:round/>
              <a:headEnd/>
              <a:tailEnd/>
            </a:ln>
            <a:effectLst/>
          </p:spPr>
          <p:txBody>
            <a:bodyPr wrap="none" anchor="ctr"/>
            <a:lstStyle/>
            <a:p>
              <a:endParaRPr lang="en-US"/>
            </a:p>
          </p:txBody>
        </p:sp>
        <p:sp>
          <p:nvSpPr>
            <p:cNvPr id="17" name="Oval 184"/>
            <p:cNvSpPr>
              <a:spLocks noChangeArrowheads="1"/>
            </p:cNvSpPr>
            <p:nvPr/>
          </p:nvSpPr>
          <p:spPr bwMode="auto">
            <a:xfrm>
              <a:off x="4076700" y="1692275"/>
              <a:ext cx="228600" cy="228600"/>
            </a:xfrm>
            <a:prstGeom prst="ellipse">
              <a:avLst/>
            </a:prstGeom>
            <a:noFill/>
            <a:ln w="9525">
              <a:solidFill>
                <a:schemeClr val="tx1"/>
              </a:solidFill>
              <a:round/>
              <a:headEnd/>
              <a:tailEnd/>
            </a:ln>
            <a:effectLst/>
          </p:spPr>
          <p:txBody>
            <a:bodyPr wrap="none" anchor="ctr"/>
            <a:lstStyle/>
            <a:p>
              <a:endParaRPr lang="en-US"/>
            </a:p>
          </p:txBody>
        </p:sp>
        <p:sp>
          <p:nvSpPr>
            <p:cNvPr id="18" name="Oval 185"/>
            <p:cNvSpPr>
              <a:spLocks noChangeArrowheads="1"/>
            </p:cNvSpPr>
            <p:nvPr/>
          </p:nvSpPr>
          <p:spPr bwMode="auto">
            <a:xfrm>
              <a:off x="3886200" y="2606675"/>
              <a:ext cx="609600" cy="1371600"/>
            </a:xfrm>
            <a:prstGeom prst="ellipse">
              <a:avLst/>
            </a:prstGeom>
            <a:noFill/>
            <a:ln w="9525">
              <a:solidFill>
                <a:schemeClr val="tx1"/>
              </a:solidFill>
              <a:round/>
              <a:headEnd/>
              <a:tailEnd/>
            </a:ln>
            <a:effectLst/>
          </p:spPr>
          <p:txBody>
            <a:bodyPr wrap="none" anchor="ctr"/>
            <a:lstStyle/>
            <a:p>
              <a:endParaRPr lang="en-US"/>
            </a:p>
          </p:txBody>
        </p:sp>
        <p:sp>
          <p:nvSpPr>
            <p:cNvPr id="19" name="Oval 186"/>
            <p:cNvSpPr>
              <a:spLocks noChangeArrowheads="1"/>
            </p:cNvSpPr>
            <p:nvPr/>
          </p:nvSpPr>
          <p:spPr bwMode="auto">
            <a:xfrm>
              <a:off x="4089400" y="2835275"/>
              <a:ext cx="228600" cy="228600"/>
            </a:xfrm>
            <a:prstGeom prst="ellipse">
              <a:avLst/>
            </a:prstGeom>
            <a:noFill/>
            <a:ln w="9525">
              <a:solidFill>
                <a:schemeClr val="tx1"/>
              </a:solidFill>
              <a:round/>
              <a:headEnd/>
              <a:tailEnd/>
            </a:ln>
            <a:effectLst/>
          </p:spPr>
          <p:txBody>
            <a:bodyPr wrap="none" anchor="ctr"/>
            <a:lstStyle/>
            <a:p>
              <a:endParaRPr lang="en-US"/>
            </a:p>
          </p:txBody>
        </p:sp>
        <p:sp>
          <p:nvSpPr>
            <p:cNvPr id="20" name="Oval 187"/>
            <p:cNvSpPr>
              <a:spLocks noChangeArrowheads="1"/>
            </p:cNvSpPr>
            <p:nvPr/>
          </p:nvSpPr>
          <p:spPr bwMode="auto">
            <a:xfrm>
              <a:off x="4076700" y="3521075"/>
              <a:ext cx="228600" cy="228600"/>
            </a:xfrm>
            <a:prstGeom prst="ellipse">
              <a:avLst/>
            </a:prstGeom>
            <a:noFill/>
            <a:ln w="9525">
              <a:solidFill>
                <a:schemeClr val="tx1"/>
              </a:solidFill>
              <a:round/>
              <a:headEnd/>
              <a:tailEnd/>
            </a:ln>
            <a:effectLst/>
          </p:spPr>
          <p:txBody>
            <a:bodyPr wrap="none" anchor="ctr"/>
            <a:lstStyle/>
            <a:p>
              <a:endParaRPr lang="en-US"/>
            </a:p>
          </p:txBody>
        </p:sp>
        <p:sp>
          <p:nvSpPr>
            <p:cNvPr id="21" name="Oval 188"/>
            <p:cNvSpPr>
              <a:spLocks noChangeArrowheads="1"/>
            </p:cNvSpPr>
            <p:nvPr/>
          </p:nvSpPr>
          <p:spPr bwMode="auto">
            <a:xfrm>
              <a:off x="3886200" y="4435475"/>
              <a:ext cx="609600" cy="1371600"/>
            </a:xfrm>
            <a:prstGeom prst="ellipse">
              <a:avLst/>
            </a:prstGeom>
            <a:noFill/>
            <a:ln w="9525">
              <a:solidFill>
                <a:schemeClr val="tx1"/>
              </a:solidFill>
              <a:round/>
              <a:headEnd/>
              <a:tailEnd/>
            </a:ln>
            <a:effectLst/>
          </p:spPr>
          <p:txBody>
            <a:bodyPr wrap="none" anchor="ctr"/>
            <a:lstStyle/>
            <a:p>
              <a:endParaRPr lang="en-US"/>
            </a:p>
          </p:txBody>
        </p:sp>
        <p:sp>
          <p:nvSpPr>
            <p:cNvPr id="22" name="Oval 189"/>
            <p:cNvSpPr>
              <a:spLocks noChangeArrowheads="1"/>
            </p:cNvSpPr>
            <p:nvPr/>
          </p:nvSpPr>
          <p:spPr bwMode="auto">
            <a:xfrm>
              <a:off x="4089400" y="4664075"/>
              <a:ext cx="228600" cy="228600"/>
            </a:xfrm>
            <a:prstGeom prst="ellipse">
              <a:avLst/>
            </a:prstGeom>
            <a:noFill/>
            <a:ln w="9525">
              <a:solidFill>
                <a:schemeClr val="tx1"/>
              </a:solidFill>
              <a:round/>
              <a:headEnd/>
              <a:tailEnd/>
            </a:ln>
            <a:effectLst/>
          </p:spPr>
          <p:txBody>
            <a:bodyPr wrap="none" anchor="ctr"/>
            <a:lstStyle/>
            <a:p>
              <a:endParaRPr lang="en-US"/>
            </a:p>
          </p:txBody>
        </p:sp>
        <p:sp>
          <p:nvSpPr>
            <p:cNvPr id="23" name="Oval 190"/>
            <p:cNvSpPr>
              <a:spLocks noChangeArrowheads="1"/>
            </p:cNvSpPr>
            <p:nvPr/>
          </p:nvSpPr>
          <p:spPr bwMode="auto">
            <a:xfrm>
              <a:off x="4076700" y="5349875"/>
              <a:ext cx="228600" cy="228600"/>
            </a:xfrm>
            <a:prstGeom prst="ellipse">
              <a:avLst/>
            </a:prstGeom>
            <a:noFill/>
            <a:ln w="9525">
              <a:solidFill>
                <a:schemeClr val="tx1"/>
              </a:solidFill>
              <a:round/>
              <a:headEnd/>
              <a:tailEnd/>
            </a:ln>
            <a:effectLst/>
          </p:spPr>
          <p:txBody>
            <a:bodyPr wrap="none" anchor="ctr"/>
            <a:lstStyle/>
            <a:p>
              <a:endParaRPr lang="en-US"/>
            </a:p>
          </p:txBody>
        </p:sp>
        <p:sp>
          <p:nvSpPr>
            <p:cNvPr id="24" name="Line 193"/>
            <p:cNvSpPr>
              <a:spLocks noChangeShapeType="1"/>
            </p:cNvSpPr>
            <p:nvPr/>
          </p:nvSpPr>
          <p:spPr bwMode="auto">
            <a:xfrm>
              <a:off x="2590800" y="1463675"/>
              <a:ext cx="762000" cy="0"/>
            </a:xfrm>
            <a:prstGeom prst="line">
              <a:avLst/>
            </a:prstGeom>
            <a:noFill/>
            <a:ln w="28575">
              <a:solidFill>
                <a:schemeClr val="tx1"/>
              </a:solidFill>
              <a:round/>
              <a:headEnd/>
              <a:tailEnd type="triangle" w="med" len="med"/>
            </a:ln>
            <a:effectLst/>
          </p:spPr>
          <p:txBody>
            <a:bodyPr/>
            <a:lstStyle/>
            <a:p>
              <a:endParaRPr lang="en-US"/>
            </a:p>
          </p:txBody>
        </p:sp>
        <p:sp>
          <p:nvSpPr>
            <p:cNvPr id="25" name="Line 194"/>
            <p:cNvSpPr>
              <a:spLocks noChangeShapeType="1"/>
            </p:cNvSpPr>
            <p:nvPr/>
          </p:nvSpPr>
          <p:spPr bwMode="auto">
            <a:xfrm>
              <a:off x="2590800" y="3368675"/>
              <a:ext cx="762000" cy="0"/>
            </a:xfrm>
            <a:prstGeom prst="line">
              <a:avLst/>
            </a:prstGeom>
            <a:noFill/>
            <a:ln w="28575">
              <a:solidFill>
                <a:schemeClr val="tx1"/>
              </a:solidFill>
              <a:round/>
              <a:headEnd/>
              <a:tailEnd type="triangle" w="med" len="med"/>
            </a:ln>
            <a:effectLst/>
          </p:spPr>
          <p:txBody>
            <a:bodyPr/>
            <a:lstStyle/>
            <a:p>
              <a:endParaRPr lang="en-US"/>
            </a:p>
          </p:txBody>
        </p:sp>
        <p:sp>
          <p:nvSpPr>
            <p:cNvPr id="26" name="Line 195"/>
            <p:cNvSpPr>
              <a:spLocks noChangeShapeType="1"/>
            </p:cNvSpPr>
            <p:nvPr/>
          </p:nvSpPr>
          <p:spPr bwMode="auto">
            <a:xfrm>
              <a:off x="2590800" y="5045075"/>
              <a:ext cx="762000" cy="0"/>
            </a:xfrm>
            <a:prstGeom prst="line">
              <a:avLst/>
            </a:prstGeom>
            <a:noFill/>
            <a:ln w="28575">
              <a:solidFill>
                <a:schemeClr val="tx1"/>
              </a:solidFill>
              <a:round/>
              <a:headEnd/>
              <a:tailEnd type="triangle" w="med" len="med"/>
            </a:ln>
            <a:effectLst/>
          </p:spPr>
          <p:txBody>
            <a:bodyPr/>
            <a:lstStyle/>
            <a:p>
              <a:endParaRPr lang="en-US"/>
            </a:p>
          </p:txBody>
        </p:sp>
        <p:sp>
          <p:nvSpPr>
            <p:cNvPr id="27" name="Text Box 197"/>
            <p:cNvSpPr txBox="1">
              <a:spLocks noChangeArrowheads="1"/>
            </p:cNvSpPr>
            <p:nvPr/>
          </p:nvSpPr>
          <p:spPr bwMode="auto">
            <a:xfrm>
              <a:off x="136525" y="1279525"/>
              <a:ext cx="330200" cy="336550"/>
            </a:xfrm>
            <a:prstGeom prst="rect">
              <a:avLst/>
            </a:prstGeom>
            <a:noFill/>
            <a:ln w="9525">
              <a:noFill/>
              <a:miter lim="800000"/>
              <a:headEnd/>
              <a:tailEnd/>
            </a:ln>
            <a:effectLst/>
          </p:spPr>
          <p:txBody>
            <a:bodyPr wrap="none">
              <a:spAutoFit/>
            </a:bodyPr>
            <a:lstStyle/>
            <a:p>
              <a:r>
                <a:rPr lang="en-US" sz="1600" b="1"/>
                <a:t>A</a:t>
              </a:r>
            </a:p>
          </p:txBody>
        </p:sp>
        <p:sp>
          <p:nvSpPr>
            <p:cNvPr id="28" name="Text Box 198"/>
            <p:cNvSpPr txBox="1">
              <a:spLocks noChangeArrowheads="1"/>
            </p:cNvSpPr>
            <p:nvPr/>
          </p:nvSpPr>
          <p:spPr bwMode="auto">
            <a:xfrm>
              <a:off x="152400" y="3168650"/>
              <a:ext cx="330200" cy="336550"/>
            </a:xfrm>
            <a:prstGeom prst="rect">
              <a:avLst/>
            </a:prstGeom>
            <a:noFill/>
            <a:ln w="9525">
              <a:noFill/>
              <a:miter lim="800000"/>
              <a:headEnd/>
              <a:tailEnd/>
            </a:ln>
            <a:effectLst/>
          </p:spPr>
          <p:txBody>
            <a:bodyPr wrap="none">
              <a:spAutoFit/>
            </a:bodyPr>
            <a:lstStyle/>
            <a:p>
              <a:r>
                <a:rPr lang="en-US" sz="1600" b="1"/>
                <a:t>B</a:t>
              </a:r>
            </a:p>
          </p:txBody>
        </p:sp>
        <p:sp>
          <p:nvSpPr>
            <p:cNvPr id="29" name="Text Box 199"/>
            <p:cNvSpPr txBox="1">
              <a:spLocks noChangeArrowheads="1"/>
            </p:cNvSpPr>
            <p:nvPr/>
          </p:nvSpPr>
          <p:spPr bwMode="auto">
            <a:xfrm>
              <a:off x="152400" y="4921250"/>
              <a:ext cx="330200" cy="336550"/>
            </a:xfrm>
            <a:prstGeom prst="rect">
              <a:avLst/>
            </a:prstGeom>
            <a:noFill/>
            <a:ln w="9525">
              <a:noFill/>
              <a:miter lim="800000"/>
              <a:headEnd/>
              <a:tailEnd/>
            </a:ln>
            <a:effectLst/>
          </p:spPr>
          <p:txBody>
            <a:bodyPr wrap="none">
              <a:spAutoFit/>
            </a:bodyPr>
            <a:lstStyle/>
            <a:p>
              <a:r>
                <a:rPr lang="en-US" sz="1600" b="1"/>
                <a:t>C</a:t>
              </a:r>
            </a:p>
          </p:txBody>
        </p:sp>
        <p:sp>
          <p:nvSpPr>
            <p:cNvPr id="30" name="Text Box 200"/>
            <p:cNvSpPr txBox="1">
              <a:spLocks noChangeArrowheads="1"/>
            </p:cNvSpPr>
            <p:nvPr/>
          </p:nvSpPr>
          <p:spPr bwMode="auto">
            <a:xfrm>
              <a:off x="2209800" y="762000"/>
              <a:ext cx="1481138" cy="581025"/>
            </a:xfrm>
            <a:prstGeom prst="rect">
              <a:avLst/>
            </a:prstGeom>
            <a:noFill/>
            <a:ln w="9525">
              <a:noFill/>
              <a:miter lim="800000"/>
              <a:headEnd/>
              <a:tailEnd/>
            </a:ln>
            <a:effectLst/>
          </p:spPr>
          <p:txBody>
            <a:bodyPr wrap="none">
              <a:spAutoFit/>
            </a:bodyPr>
            <a:lstStyle/>
            <a:p>
              <a:pPr algn="ctr"/>
              <a:r>
                <a:rPr lang="en-US" sz="1600" dirty="0"/>
                <a:t>Environmental</a:t>
              </a:r>
            </a:p>
            <a:p>
              <a:pPr algn="ctr"/>
              <a:r>
                <a:rPr lang="en-US" sz="1600" dirty="0"/>
                <a:t>factor</a:t>
              </a:r>
            </a:p>
          </p:txBody>
        </p:sp>
        <p:sp>
          <p:nvSpPr>
            <p:cNvPr id="31" name="Oval 201"/>
            <p:cNvSpPr>
              <a:spLocks noChangeArrowheads="1"/>
            </p:cNvSpPr>
            <p:nvPr/>
          </p:nvSpPr>
          <p:spPr bwMode="auto">
            <a:xfrm>
              <a:off x="4152900" y="1765300"/>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2" name="Oval 202"/>
            <p:cNvSpPr>
              <a:spLocks noChangeArrowheads="1"/>
            </p:cNvSpPr>
            <p:nvPr/>
          </p:nvSpPr>
          <p:spPr bwMode="auto">
            <a:xfrm>
              <a:off x="4165600" y="4749800"/>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3" name="Line 203"/>
            <p:cNvSpPr>
              <a:spLocks noChangeShapeType="1"/>
            </p:cNvSpPr>
            <p:nvPr/>
          </p:nvSpPr>
          <p:spPr bwMode="auto">
            <a:xfrm>
              <a:off x="4876800" y="5029200"/>
              <a:ext cx="762000" cy="0"/>
            </a:xfrm>
            <a:prstGeom prst="line">
              <a:avLst/>
            </a:prstGeom>
            <a:noFill/>
            <a:ln w="28575">
              <a:solidFill>
                <a:schemeClr val="tx1"/>
              </a:solidFill>
              <a:round/>
              <a:headEnd/>
              <a:tailEnd type="triangle" w="med" len="med"/>
            </a:ln>
            <a:effectLst/>
          </p:spPr>
          <p:txBody>
            <a:bodyPr/>
            <a:lstStyle/>
            <a:p>
              <a:endParaRPr lang="en-US"/>
            </a:p>
          </p:txBody>
        </p:sp>
        <p:sp>
          <p:nvSpPr>
            <p:cNvPr id="34" name="Oval 204"/>
            <p:cNvSpPr>
              <a:spLocks noChangeArrowheads="1"/>
            </p:cNvSpPr>
            <p:nvPr/>
          </p:nvSpPr>
          <p:spPr bwMode="auto">
            <a:xfrm>
              <a:off x="6096000" y="4457700"/>
              <a:ext cx="609600" cy="1371600"/>
            </a:xfrm>
            <a:prstGeom prst="ellipse">
              <a:avLst/>
            </a:prstGeom>
            <a:noFill/>
            <a:ln w="9525">
              <a:solidFill>
                <a:schemeClr val="tx1"/>
              </a:solidFill>
              <a:round/>
              <a:headEnd/>
              <a:tailEnd/>
            </a:ln>
            <a:effectLst/>
          </p:spPr>
          <p:txBody>
            <a:bodyPr wrap="none" anchor="ctr"/>
            <a:lstStyle/>
            <a:p>
              <a:endParaRPr lang="en-US"/>
            </a:p>
          </p:txBody>
        </p:sp>
        <p:sp>
          <p:nvSpPr>
            <p:cNvPr id="35" name="Oval 205"/>
            <p:cNvSpPr>
              <a:spLocks noChangeArrowheads="1"/>
            </p:cNvSpPr>
            <p:nvPr/>
          </p:nvSpPr>
          <p:spPr bwMode="auto">
            <a:xfrm>
              <a:off x="6299200" y="4686300"/>
              <a:ext cx="228600" cy="228600"/>
            </a:xfrm>
            <a:prstGeom prst="ellipse">
              <a:avLst/>
            </a:prstGeom>
            <a:noFill/>
            <a:ln w="9525">
              <a:solidFill>
                <a:schemeClr val="tx1"/>
              </a:solidFill>
              <a:round/>
              <a:headEnd/>
              <a:tailEnd/>
            </a:ln>
            <a:effectLst/>
          </p:spPr>
          <p:txBody>
            <a:bodyPr wrap="none" anchor="ctr"/>
            <a:lstStyle/>
            <a:p>
              <a:endParaRPr lang="en-US"/>
            </a:p>
          </p:txBody>
        </p:sp>
        <p:sp>
          <p:nvSpPr>
            <p:cNvPr id="36" name="Oval 206"/>
            <p:cNvSpPr>
              <a:spLocks noChangeArrowheads="1"/>
            </p:cNvSpPr>
            <p:nvPr/>
          </p:nvSpPr>
          <p:spPr bwMode="auto">
            <a:xfrm>
              <a:off x="6286500" y="5372100"/>
              <a:ext cx="228600" cy="228600"/>
            </a:xfrm>
            <a:prstGeom prst="ellipse">
              <a:avLst/>
            </a:prstGeom>
            <a:noFill/>
            <a:ln w="9525">
              <a:solidFill>
                <a:schemeClr val="tx1"/>
              </a:solidFill>
              <a:round/>
              <a:headEnd/>
              <a:tailEnd/>
            </a:ln>
            <a:effectLst/>
          </p:spPr>
          <p:txBody>
            <a:bodyPr wrap="none" anchor="ctr"/>
            <a:lstStyle/>
            <a:p>
              <a:endParaRPr lang="en-US"/>
            </a:p>
          </p:txBody>
        </p:sp>
        <p:sp>
          <p:nvSpPr>
            <p:cNvPr id="37" name="Oval 207"/>
            <p:cNvSpPr>
              <a:spLocks noChangeArrowheads="1"/>
            </p:cNvSpPr>
            <p:nvPr/>
          </p:nvSpPr>
          <p:spPr bwMode="auto">
            <a:xfrm>
              <a:off x="6375400" y="4772025"/>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8" name="Line 208"/>
            <p:cNvSpPr>
              <a:spLocks noChangeShapeType="1"/>
            </p:cNvSpPr>
            <p:nvPr/>
          </p:nvSpPr>
          <p:spPr bwMode="auto">
            <a:xfrm>
              <a:off x="1524000" y="6172200"/>
              <a:ext cx="2895600" cy="0"/>
            </a:xfrm>
            <a:prstGeom prst="line">
              <a:avLst/>
            </a:prstGeom>
            <a:noFill/>
            <a:ln w="9525">
              <a:solidFill>
                <a:schemeClr val="tx1"/>
              </a:solidFill>
              <a:round/>
              <a:headEnd/>
              <a:tailEnd/>
            </a:ln>
            <a:effectLst/>
          </p:spPr>
          <p:txBody>
            <a:bodyPr/>
            <a:lstStyle/>
            <a:p>
              <a:endParaRPr lang="en-US"/>
            </a:p>
          </p:txBody>
        </p:sp>
        <p:sp>
          <p:nvSpPr>
            <p:cNvPr id="39" name="Line 209"/>
            <p:cNvSpPr>
              <a:spLocks noChangeShapeType="1"/>
            </p:cNvSpPr>
            <p:nvPr/>
          </p:nvSpPr>
          <p:spPr bwMode="auto">
            <a:xfrm>
              <a:off x="6096000" y="6172200"/>
              <a:ext cx="685800" cy="0"/>
            </a:xfrm>
            <a:prstGeom prst="line">
              <a:avLst/>
            </a:prstGeom>
            <a:noFill/>
            <a:ln w="9525">
              <a:solidFill>
                <a:schemeClr val="tx1"/>
              </a:solidFill>
              <a:round/>
              <a:headEnd/>
              <a:tailEnd/>
            </a:ln>
            <a:effectLst/>
          </p:spPr>
          <p:txBody>
            <a:bodyPr/>
            <a:lstStyle/>
            <a:p>
              <a:endParaRPr lang="en-US"/>
            </a:p>
          </p:txBody>
        </p:sp>
        <p:sp>
          <p:nvSpPr>
            <p:cNvPr id="40" name="Text Box 210"/>
            <p:cNvSpPr txBox="1">
              <a:spLocks noChangeArrowheads="1"/>
            </p:cNvSpPr>
            <p:nvPr/>
          </p:nvSpPr>
          <p:spPr bwMode="auto">
            <a:xfrm>
              <a:off x="2667000" y="6232525"/>
              <a:ext cx="420688" cy="336550"/>
            </a:xfrm>
            <a:prstGeom prst="rect">
              <a:avLst/>
            </a:prstGeom>
            <a:noFill/>
            <a:ln w="9525">
              <a:noFill/>
              <a:miter lim="800000"/>
              <a:headEnd/>
              <a:tailEnd/>
            </a:ln>
            <a:effectLst/>
          </p:spPr>
          <p:txBody>
            <a:bodyPr wrap="none">
              <a:spAutoFit/>
            </a:bodyPr>
            <a:lstStyle/>
            <a:p>
              <a:r>
                <a:rPr lang="en-US" sz="1600"/>
                <a:t>F0</a:t>
              </a:r>
            </a:p>
          </p:txBody>
        </p:sp>
        <p:sp>
          <p:nvSpPr>
            <p:cNvPr id="41" name="Text Box 211"/>
            <p:cNvSpPr txBox="1">
              <a:spLocks noChangeArrowheads="1"/>
            </p:cNvSpPr>
            <p:nvPr/>
          </p:nvSpPr>
          <p:spPr bwMode="auto">
            <a:xfrm>
              <a:off x="6208713" y="6235700"/>
              <a:ext cx="420687" cy="336550"/>
            </a:xfrm>
            <a:prstGeom prst="rect">
              <a:avLst/>
            </a:prstGeom>
            <a:noFill/>
            <a:ln w="9525">
              <a:noFill/>
              <a:miter lim="800000"/>
              <a:headEnd/>
              <a:tailEnd/>
            </a:ln>
            <a:effectLst/>
          </p:spPr>
          <p:txBody>
            <a:bodyPr wrap="none">
              <a:spAutoFit/>
            </a:bodyPr>
            <a:lstStyle/>
            <a:p>
              <a:r>
                <a:rPr lang="en-US" sz="1600"/>
                <a:t>F1</a:t>
              </a:r>
            </a:p>
          </p:txBody>
        </p:sp>
        <p:sp>
          <p:nvSpPr>
            <p:cNvPr id="42" name="Oval 212"/>
            <p:cNvSpPr>
              <a:spLocks noChangeArrowheads="1"/>
            </p:cNvSpPr>
            <p:nvPr/>
          </p:nvSpPr>
          <p:spPr bwMode="auto">
            <a:xfrm>
              <a:off x="6096000" y="762000"/>
              <a:ext cx="609600" cy="1371600"/>
            </a:xfrm>
            <a:prstGeom prst="ellipse">
              <a:avLst/>
            </a:prstGeom>
            <a:noFill/>
            <a:ln w="9525">
              <a:solidFill>
                <a:schemeClr val="tx1"/>
              </a:solidFill>
              <a:round/>
              <a:headEnd/>
              <a:tailEnd/>
            </a:ln>
            <a:effectLst/>
          </p:spPr>
          <p:txBody>
            <a:bodyPr wrap="none" anchor="ctr"/>
            <a:lstStyle/>
            <a:p>
              <a:endParaRPr lang="en-US"/>
            </a:p>
          </p:txBody>
        </p:sp>
        <p:sp>
          <p:nvSpPr>
            <p:cNvPr id="43" name="Oval 213"/>
            <p:cNvSpPr>
              <a:spLocks noChangeArrowheads="1"/>
            </p:cNvSpPr>
            <p:nvPr/>
          </p:nvSpPr>
          <p:spPr bwMode="auto">
            <a:xfrm>
              <a:off x="6299200" y="990600"/>
              <a:ext cx="228600" cy="228600"/>
            </a:xfrm>
            <a:prstGeom prst="ellipse">
              <a:avLst/>
            </a:prstGeom>
            <a:noFill/>
            <a:ln w="9525">
              <a:solidFill>
                <a:schemeClr val="tx1"/>
              </a:solidFill>
              <a:round/>
              <a:headEnd/>
              <a:tailEnd/>
            </a:ln>
            <a:effectLst/>
          </p:spPr>
          <p:txBody>
            <a:bodyPr wrap="none" anchor="ctr"/>
            <a:lstStyle/>
            <a:p>
              <a:endParaRPr lang="en-US"/>
            </a:p>
          </p:txBody>
        </p:sp>
        <p:sp>
          <p:nvSpPr>
            <p:cNvPr id="44" name="Oval 214"/>
            <p:cNvSpPr>
              <a:spLocks noChangeArrowheads="1"/>
            </p:cNvSpPr>
            <p:nvPr/>
          </p:nvSpPr>
          <p:spPr bwMode="auto">
            <a:xfrm>
              <a:off x="6286500" y="1676400"/>
              <a:ext cx="228600" cy="228600"/>
            </a:xfrm>
            <a:prstGeom prst="ellipse">
              <a:avLst/>
            </a:prstGeom>
            <a:noFill/>
            <a:ln w="9525">
              <a:solidFill>
                <a:schemeClr val="tx1"/>
              </a:solidFill>
              <a:round/>
              <a:headEnd/>
              <a:tailEnd/>
            </a:ln>
            <a:effectLst/>
          </p:spPr>
          <p:txBody>
            <a:bodyPr wrap="none" anchor="ctr"/>
            <a:lstStyle/>
            <a:p>
              <a:endParaRPr lang="en-US"/>
            </a:p>
          </p:txBody>
        </p:sp>
        <p:sp>
          <p:nvSpPr>
            <p:cNvPr id="45" name="Oval 215"/>
            <p:cNvSpPr>
              <a:spLocks noChangeArrowheads="1"/>
            </p:cNvSpPr>
            <p:nvPr/>
          </p:nvSpPr>
          <p:spPr bwMode="auto">
            <a:xfrm>
              <a:off x="6362700" y="1749425"/>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6" name="Line 216"/>
            <p:cNvSpPr>
              <a:spLocks noChangeShapeType="1"/>
            </p:cNvSpPr>
            <p:nvPr/>
          </p:nvSpPr>
          <p:spPr bwMode="auto">
            <a:xfrm>
              <a:off x="4876800" y="1447800"/>
              <a:ext cx="762000" cy="0"/>
            </a:xfrm>
            <a:prstGeom prst="line">
              <a:avLst/>
            </a:prstGeom>
            <a:noFill/>
            <a:ln w="28575">
              <a:solidFill>
                <a:schemeClr val="tx1"/>
              </a:solidFill>
              <a:round/>
              <a:headEnd/>
              <a:tailEnd type="triangle" w="med" len="med"/>
            </a:ln>
            <a:effectLst/>
          </p:spPr>
          <p:txBody>
            <a:bodyPr/>
            <a:lstStyle/>
            <a:p>
              <a:endParaRPr lang="en-US"/>
            </a:p>
          </p:txBody>
        </p:sp>
        <p:sp>
          <p:nvSpPr>
            <p:cNvPr id="47" name="Line 217"/>
            <p:cNvSpPr>
              <a:spLocks noChangeShapeType="1"/>
            </p:cNvSpPr>
            <p:nvPr/>
          </p:nvSpPr>
          <p:spPr bwMode="auto">
            <a:xfrm>
              <a:off x="5029200" y="1295400"/>
              <a:ext cx="228600" cy="304800"/>
            </a:xfrm>
            <a:prstGeom prst="line">
              <a:avLst/>
            </a:prstGeom>
            <a:noFill/>
            <a:ln w="9525">
              <a:solidFill>
                <a:schemeClr val="tx1"/>
              </a:solidFill>
              <a:round/>
              <a:headEnd/>
              <a:tailEnd/>
            </a:ln>
            <a:effectLst/>
          </p:spPr>
          <p:txBody>
            <a:bodyPr/>
            <a:lstStyle/>
            <a:p>
              <a:endParaRPr lang="en-US"/>
            </a:p>
          </p:txBody>
        </p:sp>
        <p:sp>
          <p:nvSpPr>
            <p:cNvPr id="48" name="Line 218"/>
            <p:cNvSpPr>
              <a:spLocks noChangeShapeType="1"/>
            </p:cNvSpPr>
            <p:nvPr/>
          </p:nvSpPr>
          <p:spPr bwMode="auto">
            <a:xfrm flipH="1">
              <a:off x="5105400" y="1295400"/>
              <a:ext cx="152400" cy="304800"/>
            </a:xfrm>
            <a:prstGeom prst="line">
              <a:avLst/>
            </a:prstGeom>
            <a:noFill/>
            <a:ln w="9525">
              <a:solidFill>
                <a:schemeClr val="tx1"/>
              </a:solidFill>
              <a:round/>
              <a:headEnd/>
              <a:tailEnd/>
            </a:ln>
            <a:effectLst/>
          </p:spPr>
          <p:txBody>
            <a:bodyPr/>
            <a:lstStyle/>
            <a:p>
              <a:endParaRPr lang="en-US"/>
            </a:p>
          </p:txBody>
        </p:sp>
        <p:sp>
          <p:nvSpPr>
            <p:cNvPr id="49" name="Oval 219"/>
            <p:cNvSpPr>
              <a:spLocks noChangeArrowheads="1"/>
            </p:cNvSpPr>
            <p:nvPr/>
          </p:nvSpPr>
          <p:spPr bwMode="auto">
            <a:xfrm>
              <a:off x="6375400" y="1066800"/>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0" name="Line 220"/>
            <p:cNvSpPr>
              <a:spLocks noChangeShapeType="1"/>
            </p:cNvSpPr>
            <p:nvPr/>
          </p:nvSpPr>
          <p:spPr bwMode="auto">
            <a:xfrm>
              <a:off x="4876800" y="3276600"/>
              <a:ext cx="762000" cy="0"/>
            </a:xfrm>
            <a:prstGeom prst="line">
              <a:avLst/>
            </a:prstGeom>
            <a:noFill/>
            <a:ln w="28575">
              <a:solidFill>
                <a:schemeClr val="tx1"/>
              </a:solidFill>
              <a:round/>
              <a:headEnd/>
              <a:tailEnd type="triangle" w="med" len="med"/>
            </a:ln>
            <a:effectLst/>
          </p:spPr>
          <p:txBody>
            <a:bodyPr/>
            <a:lstStyle/>
            <a:p>
              <a:endParaRPr lang="en-US"/>
            </a:p>
          </p:txBody>
        </p:sp>
        <p:sp>
          <p:nvSpPr>
            <p:cNvPr id="51" name="Line 221"/>
            <p:cNvSpPr>
              <a:spLocks noChangeShapeType="1"/>
            </p:cNvSpPr>
            <p:nvPr/>
          </p:nvSpPr>
          <p:spPr bwMode="auto">
            <a:xfrm>
              <a:off x="5029200" y="3124200"/>
              <a:ext cx="228600" cy="304800"/>
            </a:xfrm>
            <a:prstGeom prst="line">
              <a:avLst/>
            </a:prstGeom>
            <a:noFill/>
            <a:ln w="9525">
              <a:solidFill>
                <a:schemeClr val="tx1"/>
              </a:solidFill>
              <a:round/>
              <a:headEnd/>
              <a:tailEnd/>
            </a:ln>
            <a:effectLst/>
          </p:spPr>
          <p:txBody>
            <a:bodyPr/>
            <a:lstStyle/>
            <a:p>
              <a:endParaRPr lang="en-US"/>
            </a:p>
          </p:txBody>
        </p:sp>
        <p:sp>
          <p:nvSpPr>
            <p:cNvPr id="52" name="Line 222"/>
            <p:cNvSpPr>
              <a:spLocks noChangeShapeType="1"/>
            </p:cNvSpPr>
            <p:nvPr/>
          </p:nvSpPr>
          <p:spPr bwMode="auto">
            <a:xfrm flipH="1">
              <a:off x="5105400" y="3124200"/>
              <a:ext cx="152400" cy="304800"/>
            </a:xfrm>
            <a:prstGeom prst="line">
              <a:avLst/>
            </a:prstGeom>
            <a:noFill/>
            <a:ln w="9525">
              <a:solidFill>
                <a:schemeClr val="tx1"/>
              </a:solidFill>
              <a:round/>
              <a:headEnd/>
              <a:tailEnd/>
            </a:ln>
            <a:effectLst/>
          </p:spPr>
          <p:txBody>
            <a:bodyPr/>
            <a:lstStyle/>
            <a:p>
              <a:endParaRPr lang="en-US"/>
            </a:p>
          </p:txBody>
        </p:sp>
        <p:sp>
          <p:nvSpPr>
            <p:cNvPr id="53" name="Oval 223"/>
            <p:cNvSpPr>
              <a:spLocks noChangeArrowheads="1"/>
            </p:cNvSpPr>
            <p:nvPr/>
          </p:nvSpPr>
          <p:spPr bwMode="auto">
            <a:xfrm>
              <a:off x="6096000" y="2590800"/>
              <a:ext cx="609600" cy="1371600"/>
            </a:xfrm>
            <a:prstGeom prst="ellipse">
              <a:avLst/>
            </a:prstGeom>
            <a:noFill/>
            <a:ln w="9525">
              <a:solidFill>
                <a:schemeClr val="tx1"/>
              </a:solidFill>
              <a:round/>
              <a:headEnd/>
              <a:tailEnd/>
            </a:ln>
            <a:effectLst/>
          </p:spPr>
          <p:txBody>
            <a:bodyPr wrap="none" anchor="ctr"/>
            <a:lstStyle/>
            <a:p>
              <a:endParaRPr lang="en-US"/>
            </a:p>
          </p:txBody>
        </p:sp>
        <p:sp>
          <p:nvSpPr>
            <p:cNvPr id="54" name="Oval 224"/>
            <p:cNvSpPr>
              <a:spLocks noChangeArrowheads="1"/>
            </p:cNvSpPr>
            <p:nvPr/>
          </p:nvSpPr>
          <p:spPr bwMode="auto">
            <a:xfrm>
              <a:off x="6299200" y="2819400"/>
              <a:ext cx="228600" cy="228600"/>
            </a:xfrm>
            <a:prstGeom prst="ellipse">
              <a:avLst/>
            </a:prstGeom>
            <a:noFill/>
            <a:ln w="9525">
              <a:solidFill>
                <a:schemeClr val="tx1"/>
              </a:solidFill>
              <a:round/>
              <a:headEnd/>
              <a:tailEnd/>
            </a:ln>
            <a:effectLst/>
          </p:spPr>
          <p:txBody>
            <a:bodyPr wrap="none" anchor="ctr"/>
            <a:lstStyle/>
            <a:p>
              <a:endParaRPr lang="en-US"/>
            </a:p>
          </p:txBody>
        </p:sp>
        <p:sp>
          <p:nvSpPr>
            <p:cNvPr id="55" name="Oval 225"/>
            <p:cNvSpPr>
              <a:spLocks noChangeArrowheads="1"/>
            </p:cNvSpPr>
            <p:nvPr/>
          </p:nvSpPr>
          <p:spPr bwMode="auto">
            <a:xfrm>
              <a:off x="6286500" y="3505200"/>
              <a:ext cx="228600" cy="228600"/>
            </a:xfrm>
            <a:prstGeom prst="ellipse">
              <a:avLst/>
            </a:prstGeom>
            <a:noFill/>
            <a:ln w="9525">
              <a:solidFill>
                <a:schemeClr val="tx1"/>
              </a:solidFill>
              <a:round/>
              <a:headEnd/>
              <a:tailEnd/>
            </a:ln>
            <a:effectLst/>
          </p:spPr>
          <p:txBody>
            <a:bodyPr wrap="none" anchor="ctr"/>
            <a:lstStyle/>
            <a:p>
              <a:endParaRPr lang="en-US"/>
            </a:p>
          </p:txBody>
        </p:sp>
        <p:sp>
          <p:nvSpPr>
            <p:cNvPr id="56" name="Oval 226"/>
            <p:cNvSpPr>
              <a:spLocks noChangeArrowheads="1"/>
            </p:cNvSpPr>
            <p:nvPr/>
          </p:nvSpPr>
          <p:spPr bwMode="auto">
            <a:xfrm>
              <a:off x="6362700" y="3578225"/>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7" name="Oval 227"/>
            <p:cNvSpPr>
              <a:spLocks noChangeArrowheads="1"/>
            </p:cNvSpPr>
            <p:nvPr/>
          </p:nvSpPr>
          <p:spPr bwMode="auto">
            <a:xfrm>
              <a:off x="6375400" y="2895600"/>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8" name="Oval 228"/>
            <p:cNvSpPr>
              <a:spLocks noChangeArrowheads="1"/>
            </p:cNvSpPr>
            <p:nvPr/>
          </p:nvSpPr>
          <p:spPr bwMode="auto">
            <a:xfrm>
              <a:off x="4165600" y="2908300"/>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9" name="Oval 229"/>
            <p:cNvSpPr>
              <a:spLocks noChangeArrowheads="1"/>
            </p:cNvSpPr>
            <p:nvPr/>
          </p:nvSpPr>
          <p:spPr bwMode="auto">
            <a:xfrm>
              <a:off x="4152900" y="3594100"/>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60" name="Line 232"/>
            <p:cNvSpPr>
              <a:spLocks noChangeShapeType="1"/>
            </p:cNvSpPr>
            <p:nvPr/>
          </p:nvSpPr>
          <p:spPr bwMode="auto">
            <a:xfrm>
              <a:off x="4191000" y="3124200"/>
              <a:ext cx="0" cy="152400"/>
            </a:xfrm>
            <a:prstGeom prst="line">
              <a:avLst/>
            </a:prstGeom>
            <a:noFill/>
            <a:ln w="28575">
              <a:solidFill>
                <a:schemeClr val="tx1"/>
              </a:solidFill>
              <a:round/>
              <a:headEnd/>
              <a:tailEnd/>
            </a:ln>
            <a:effectLst/>
          </p:spPr>
          <p:txBody>
            <a:bodyPr/>
            <a:lstStyle/>
            <a:p>
              <a:endParaRPr lang="en-US"/>
            </a:p>
          </p:txBody>
        </p:sp>
        <p:sp>
          <p:nvSpPr>
            <p:cNvPr id="61" name="Line 233"/>
            <p:cNvSpPr>
              <a:spLocks noChangeShapeType="1"/>
            </p:cNvSpPr>
            <p:nvPr/>
          </p:nvSpPr>
          <p:spPr bwMode="auto">
            <a:xfrm>
              <a:off x="4191000" y="3327400"/>
              <a:ext cx="0" cy="152400"/>
            </a:xfrm>
            <a:prstGeom prst="line">
              <a:avLst/>
            </a:prstGeom>
            <a:noFill/>
            <a:ln w="28575">
              <a:solidFill>
                <a:schemeClr val="tx1"/>
              </a:solidFill>
              <a:round/>
              <a:headEnd/>
              <a:tailEnd type="triangle" w="med" len="med"/>
            </a:ln>
            <a:effectLst/>
          </p:spPr>
          <p:txBody>
            <a:bodyPr/>
            <a:lstStyle/>
            <a:p>
              <a:endParaRPr lang="en-US"/>
            </a:p>
          </p:txBody>
        </p:sp>
        <p:sp>
          <p:nvSpPr>
            <p:cNvPr id="62" name="Line 234"/>
            <p:cNvSpPr>
              <a:spLocks noChangeShapeType="1"/>
            </p:cNvSpPr>
            <p:nvPr/>
          </p:nvSpPr>
          <p:spPr bwMode="auto">
            <a:xfrm>
              <a:off x="7162800" y="5029200"/>
              <a:ext cx="762000" cy="0"/>
            </a:xfrm>
            <a:prstGeom prst="line">
              <a:avLst/>
            </a:prstGeom>
            <a:noFill/>
            <a:ln w="28575">
              <a:solidFill>
                <a:schemeClr val="tx1"/>
              </a:solidFill>
              <a:round/>
              <a:headEnd/>
              <a:tailEnd type="triangle" w="med" len="med"/>
            </a:ln>
            <a:effectLst/>
          </p:spPr>
          <p:txBody>
            <a:bodyPr/>
            <a:lstStyle/>
            <a:p>
              <a:endParaRPr lang="en-US"/>
            </a:p>
          </p:txBody>
        </p:sp>
        <p:sp>
          <p:nvSpPr>
            <p:cNvPr id="63" name="Oval 235"/>
            <p:cNvSpPr>
              <a:spLocks noChangeArrowheads="1"/>
            </p:cNvSpPr>
            <p:nvPr/>
          </p:nvSpPr>
          <p:spPr bwMode="auto">
            <a:xfrm>
              <a:off x="8382000" y="4457700"/>
              <a:ext cx="609600" cy="1371600"/>
            </a:xfrm>
            <a:prstGeom prst="ellipse">
              <a:avLst/>
            </a:prstGeom>
            <a:noFill/>
            <a:ln w="9525">
              <a:solidFill>
                <a:schemeClr val="tx1"/>
              </a:solidFill>
              <a:round/>
              <a:headEnd/>
              <a:tailEnd/>
            </a:ln>
            <a:effectLst/>
          </p:spPr>
          <p:txBody>
            <a:bodyPr wrap="none" anchor="ctr"/>
            <a:lstStyle/>
            <a:p>
              <a:endParaRPr lang="en-US"/>
            </a:p>
          </p:txBody>
        </p:sp>
        <p:sp>
          <p:nvSpPr>
            <p:cNvPr id="64" name="Oval 236"/>
            <p:cNvSpPr>
              <a:spLocks noChangeArrowheads="1"/>
            </p:cNvSpPr>
            <p:nvPr/>
          </p:nvSpPr>
          <p:spPr bwMode="auto">
            <a:xfrm>
              <a:off x="8585200" y="4686300"/>
              <a:ext cx="228600" cy="228600"/>
            </a:xfrm>
            <a:prstGeom prst="ellipse">
              <a:avLst/>
            </a:prstGeom>
            <a:noFill/>
            <a:ln w="9525">
              <a:solidFill>
                <a:schemeClr val="tx1"/>
              </a:solidFill>
              <a:round/>
              <a:headEnd/>
              <a:tailEnd/>
            </a:ln>
            <a:effectLst/>
          </p:spPr>
          <p:txBody>
            <a:bodyPr wrap="none" anchor="ctr"/>
            <a:lstStyle/>
            <a:p>
              <a:endParaRPr lang="en-US"/>
            </a:p>
          </p:txBody>
        </p:sp>
        <p:sp>
          <p:nvSpPr>
            <p:cNvPr id="65" name="Oval 237"/>
            <p:cNvSpPr>
              <a:spLocks noChangeArrowheads="1"/>
            </p:cNvSpPr>
            <p:nvPr/>
          </p:nvSpPr>
          <p:spPr bwMode="auto">
            <a:xfrm>
              <a:off x="8572500" y="5372100"/>
              <a:ext cx="228600" cy="228600"/>
            </a:xfrm>
            <a:prstGeom prst="ellipse">
              <a:avLst/>
            </a:prstGeom>
            <a:noFill/>
            <a:ln w="9525">
              <a:solidFill>
                <a:schemeClr val="tx1"/>
              </a:solidFill>
              <a:round/>
              <a:headEnd/>
              <a:tailEnd/>
            </a:ln>
            <a:effectLst/>
          </p:spPr>
          <p:txBody>
            <a:bodyPr wrap="none" anchor="ctr"/>
            <a:lstStyle/>
            <a:p>
              <a:endParaRPr lang="en-US"/>
            </a:p>
          </p:txBody>
        </p:sp>
        <p:sp>
          <p:nvSpPr>
            <p:cNvPr id="66" name="Oval 238"/>
            <p:cNvSpPr>
              <a:spLocks noChangeArrowheads="1"/>
            </p:cNvSpPr>
            <p:nvPr/>
          </p:nvSpPr>
          <p:spPr bwMode="auto">
            <a:xfrm>
              <a:off x="8661400" y="4772025"/>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67" name="Line 239"/>
            <p:cNvSpPr>
              <a:spLocks noChangeShapeType="1"/>
            </p:cNvSpPr>
            <p:nvPr/>
          </p:nvSpPr>
          <p:spPr bwMode="auto">
            <a:xfrm>
              <a:off x="8382000" y="6172200"/>
              <a:ext cx="609600" cy="0"/>
            </a:xfrm>
            <a:prstGeom prst="line">
              <a:avLst/>
            </a:prstGeom>
            <a:noFill/>
            <a:ln w="9525">
              <a:solidFill>
                <a:schemeClr val="tx1"/>
              </a:solidFill>
              <a:round/>
              <a:headEnd/>
              <a:tailEnd/>
            </a:ln>
            <a:effectLst/>
          </p:spPr>
          <p:txBody>
            <a:bodyPr/>
            <a:lstStyle/>
            <a:p>
              <a:endParaRPr lang="en-US"/>
            </a:p>
          </p:txBody>
        </p:sp>
        <p:sp>
          <p:nvSpPr>
            <p:cNvPr id="68" name="Text Box 240"/>
            <p:cNvSpPr txBox="1">
              <a:spLocks noChangeArrowheads="1"/>
            </p:cNvSpPr>
            <p:nvPr/>
          </p:nvSpPr>
          <p:spPr bwMode="auto">
            <a:xfrm>
              <a:off x="8494713" y="6235700"/>
              <a:ext cx="420687" cy="336550"/>
            </a:xfrm>
            <a:prstGeom prst="rect">
              <a:avLst/>
            </a:prstGeom>
            <a:noFill/>
            <a:ln w="9525">
              <a:noFill/>
              <a:miter lim="800000"/>
              <a:headEnd/>
              <a:tailEnd/>
            </a:ln>
            <a:effectLst/>
          </p:spPr>
          <p:txBody>
            <a:bodyPr wrap="none">
              <a:spAutoFit/>
            </a:bodyPr>
            <a:lstStyle/>
            <a:p>
              <a:r>
                <a:rPr lang="en-US" sz="1600"/>
                <a:t>F2</a:t>
              </a:r>
            </a:p>
          </p:txBody>
        </p:sp>
        <p:sp>
          <p:nvSpPr>
            <p:cNvPr id="69" name="Oval 241"/>
            <p:cNvSpPr>
              <a:spLocks noChangeArrowheads="1"/>
            </p:cNvSpPr>
            <p:nvPr/>
          </p:nvSpPr>
          <p:spPr bwMode="auto">
            <a:xfrm>
              <a:off x="8382000" y="762000"/>
              <a:ext cx="609600" cy="1371600"/>
            </a:xfrm>
            <a:prstGeom prst="ellipse">
              <a:avLst/>
            </a:prstGeom>
            <a:noFill/>
            <a:ln w="9525">
              <a:solidFill>
                <a:schemeClr val="tx1"/>
              </a:solidFill>
              <a:round/>
              <a:headEnd/>
              <a:tailEnd/>
            </a:ln>
            <a:effectLst/>
          </p:spPr>
          <p:txBody>
            <a:bodyPr wrap="none" anchor="ctr"/>
            <a:lstStyle/>
            <a:p>
              <a:endParaRPr lang="en-US"/>
            </a:p>
          </p:txBody>
        </p:sp>
        <p:sp>
          <p:nvSpPr>
            <p:cNvPr id="70" name="Oval 242"/>
            <p:cNvSpPr>
              <a:spLocks noChangeArrowheads="1"/>
            </p:cNvSpPr>
            <p:nvPr/>
          </p:nvSpPr>
          <p:spPr bwMode="auto">
            <a:xfrm>
              <a:off x="8585200" y="990600"/>
              <a:ext cx="228600" cy="228600"/>
            </a:xfrm>
            <a:prstGeom prst="ellipse">
              <a:avLst/>
            </a:prstGeom>
            <a:noFill/>
            <a:ln w="9525">
              <a:solidFill>
                <a:schemeClr val="tx1"/>
              </a:solidFill>
              <a:round/>
              <a:headEnd/>
              <a:tailEnd/>
            </a:ln>
            <a:effectLst/>
          </p:spPr>
          <p:txBody>
            <a:bodyPr wrap="none" anchor="ctr"/>
            <a:lstStyle/>
            <a:p>
              <a:endParaRPr lang="en-US"/>
            </a:p>
          </p:txBody>
        </p:sp>
        <p:sp>
          <p:nvSpPr>
            <p:cNvPr id="71" name="Oval 243"/>
            <p:cNvSpPr>
              <a:spLocks noChangeArrowheads="1"/>
            </p:cNvSpPr>
            <p:nvPr/>
          </p:nvSpPr>
          <p:spPr bwMode="auto">
            <a:xfrm>
              <a:off x="8572500" y="1676400"/>
              <a:ext cx="228600" cy="228600"/>
            </a:xfrm>
            <a:prstGeom prst="ellipse">
              <a:avLst/>
            </a:prstGeom>
            <a:noFill/>
            <a:ln w="9525">
              <a:solidFill>
                <a:schemeClr val="tx1"/>
              </a:solidFill>
              <a:round/>
              <a:headEnd/>
              <a:tailEnd/>
            </a:ln>
            <a:effectLst/>
          </p:spPr>
          <p:txBody>
            <a:bodyPr wrap="none" anchor="ctr"/>
            <a:lstStyle/>
            <a:p>
              <a:endParaRPr lang="en-US"/>
            </a:p>
          </p:txBody>
        </p:sp>
        <p:sp>
          <p:nvSpPr>
            <p:cNvPr id="72" name="Oval 244"/>
            <p:cNvSpPr>
              <a:spLocks noChangeArrowheads="1"/>
            </p:cNvSpPr>
            <p:nvPr/>
          </p:nvSpPr>
          <p:spPr bwMode="auto">
            <a:xfrm>
              <a:off x="8648700" y="1749425"/>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73" name="Line 245"/>
            <p:cNvSpPr>
              <a:spLocks noChangeShapeType="1"/>
            </p:cNvSpPr>
            <p:nvPr/>
          </p:nvSpPr>
          <p:spPr bwMode="auto">
            <a:xfrm>
              <a:off x="7162800" y="1447800"/>
              <a:ext cx="762000" cy="0"/>
            </a:xfrm>
            <a:prstGeom prst="line">
              <a:avLst/>
            </a:prstGeom>
            <a:noFill/>
            <a:ln w="28575">
              <a:solidFill>
                <a:schemeClr val="tx1"/>
              </a:solidFill>
              <a:round/>
              <a:headEnd/>
              <a:tailEnd type="triangle" w="med" len="med"/>
            </a:ln>
            <a:effectLst/>
          </p:spPr>
          <p:txBody>
            <a:bodyPr/>
            <a:lstStyle/>
            <a:p>
              <a:endParaRPr lang="en-US"/>
            </a:p>
          </p:txBody>
        </p:sp>
        <p:sp>
          <p:nvSpPr>
            <p:cNvPr id="74" name="Line 246"/>
            <p:cNvSpPr>
              <a:spLocks noChangeShapeType="1"/>
            </p:cNvSpPr>
            <p:nvPr/>
          </p:nvSpPr>
          <p:spPr bwMode="auto">
            <a:xfrm>
              <a:off x="7315200" y="1295400"/>
              <a:ext cx="228600" cy="304800"/>
            </a:xfrm>
            <a:prstGeom prst="line">
              <a:avLst/>
            </a:prstGeom>
            <a:noFill/>
            <a:ln w="9525">
              <a:solidFill>
                <a:schemeClr val="tx1"/>
              </a:solidFill>
              <a:round/>
              <a:headEnd/>
              <a:tailEnd/>
            </a:ln>
            <a:effectLst/>
          </p:spPr>
          <p:txBody>
            <a:bodyPr/>
            <a:lstStyle/>
            <a:p>
              <a:endParaRPr lang="en-US"/>
            </a:p>
          </p:txBody>
        </p:sp>
        <p:sp>
          <p:nvSpPr>
            <p:cNvPr id="75" name="Line 247"/>
            <p:cNvSpPr>
              <a:spLocks noChangeShapeType="1"/>
            </p:cNvSpPr>
            <p:nvPr/>
          </p:nvSpPr>
          <p:spPr bwMode="auto">
            <a:xfrm flipH="1">
              <a:off x="7391400" y="1295400"/>
              <a:ext cx="152400" cy="304800"/>
            </a:xfrm>
            <a:prstGeom prst="line">
              <a:avLst/>
            </a:prstGeom>
            <a:noFill/>
            <a:ln w="9525">
              <a:solidFill>
                <a:schemeClr val="tx1"/>
              </a:solidFill>
              <a:round/>
              <a:headEnd/>
              <a:tailEnd/>
            </a:ln>
            <a:effectLst/>
          </p:spPr>
          <p:txBody>
            <a:bodyPr/>
            <a:lstStyle/>
            <a:p>
              <a:endParaRPr lang="en-US"/>
            </a:p>
          </p:txBody>
        </p:sp>
        <p:sp>
          <p:nvSpPr>
            <p:cNvPr id="76" name="Oval 248"/>
            <p:cNvSpPr>
              <a:spLocks noChangeArrowheads="1"/>
            </p:cNvSpPr>
            <p:nvPr/>
          </p:nvSpPr>
          <p:spPr bwMode="auto">
            <a:xfrm>
              <a:off x="8661400" y="1066800"/>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77" name="Line 249"/>
            <p:cNvSpPr>
              <a:spLocks noChangeShapeType="1"/>
            </p:cNvSpPr>
            <p:nvPr/>
          </p:nvSpPr>
          <p:spPr bwMode="auto">
            <a:xfrm>
              <a:off x="7162800" y="3276600"/>
              <a:ext cx="762000" cy="0"/>
            </a:xfrm>
            <a:prstGeom prst="line">
              <a:avLst/>
            </a:prstGeom>
            <a:noFill/>
            <a:ln w="28575">
              <a:solidFill>
                <a:schemeClr val="tx1"/>
              </a:solidFill>
              <a:round/>
              <a:headEnd/>
              <a:tailEnd type="triangle" w="med" len="med"/>
            </a:ln>
            <a:effectLst/>
          </p:spPr>
          <p:txBody>
            <a:bodyPr/>
            <a:lstStyle/>
            <a:p>
              <a:endParaRPr lang="en-US"/>
            </a:p>
          </p:txBody>
        </p:sp>
        <p:sp>
          <p:nvSpPr>
            <p:cNvPr id="78" name="Line 250"/>
            <p:cNvSpPr>
              <a:spLocks noChangeShapeType="1"/>
            </p:cNvSpPr>
            <p:nvPr/>
          </p:nvSpPr>
          <p:spPr bwMode="auto">
            <a:xfrm>
              <a:off x="7315200" y="3124200"/>
              <a:ext cx="228600" cy="304800"/>
            </a:xfrm>
            <a:prstGeom prst="line">
              <a:avLst/>
            </a:prstGeom>
            <a:noFill/>
            <a:ln w="9525">
              <a:solidFill>
                <a:schemeClr val="tx1"/>
              </a:solidFill>
              <a:round/>
              <a:headEnd/>
              <a:tailEnd/>
            </a:ln>
            <a:effectLst/>
          </p:spPr>
          <p:txBody>
            <a:bodyPr/>
            <a:lstStyle/>
            <a:p>
              <a:endParaRPr lang="en-US"/>
            </a:p>
          </p:txBody>
        </p:sp>
        <p:sp>
          <p:nvSpPr>
            <p:cNvPr id="79" name="Line 251"/>
            <p:cNvSpPr>
              <a:spLocks noChangeShapeType="1"/>
            </p:cNvSpPr>
            <p:nvPr/>
          </p:nvSpPr>
          <p:spPr bwMode="auto">
            <a:xfrm flipH="1">
              <a:off x="7391400" y="3124200"/>
              <a:ext cx="152400" cy="304800"/>
            </a:xfrm>
            <a:prstGeom prst="line">
              <a:avLst/>
            </a:prstGeom>
            <a:noFill/>
            <a:ln w="9525">
              <a:solidFill>
                <a:schemeClr val="tx1"/>
              </a:solidFill>
              <a:round/>
              <a:headEnd/>
              <a:tailEnd/>
            </a:ln>
            <a:effectLst/>
          </p:spPr>
          <p:txBody>
            <a:bodyPr/>
            <a:lstStyle/>
            <a:p>
              <a:endParaRPr lang="en-US"/>
            </a:p>
          </p:txBody>
        </p:sp>
        <p:sp>
          <p:nvSpPr>
            <p:cNvPr id="80" name="Oval 252"/>
            <p:cNvSpPr>
              <a:spLocks noChangeArrowheads="1"/>
            </p:cNvSpPr>
            <p:nvPr/>
          </p:nvSpPr>
          <p:spPr bwMode="auto">
            <a:xfrm>
              <a:off x="8382000" y="2590800"/>
              <a:ext cx="609600" cy="1371600"/>
            </a:xfrm>
            <a:prstGeom prst="ellipse">
              <a:avLst/>
            </a:prstGeom>
            <a:noFill/>
            <a:ln w="9525">
              <a:solidFill>
                <a:schemeClr val="tx1"/>
              </a:solidFill>
              <a:round/>
              <a:headEnd/>
              <a:tailEnd/>
            </a:ln>
            <a:effectLst/>
          </p:spPr>
          <p:txBody>
            <a:bodyPr wrap="none" anchor="ctr"/>
            <a:lstStyle/>
            <a:p>
              <a:endParaRPr lang="en-US"/>
            </a:p>
          </p:txBody>
        </p:sp>
        <p:sp>
          <p:nvSpPr>
            <p:cNvPr id="81" name="Oval 253"/>
            <p:cNvSpPr>
              <a:spLocks noChangeArrowheads="1"/>
            </p:cNvSpPr>
            <p:nvPr/>
          </p:nvSpPr>
          <p:spPr bwMode="auto">
            <a:xfrm>
              <a:off x="8585200" y="2819400"/>
              <a:ext cx="228600" cy="228600"/>
            </a:xfrm>
            <a:prstGeom prst="ellipse">
              <a:avLst/>
            </a:prstGeom>
            <a:noFill/>
            <a:ln w="9525">
              <a:solidFill>
                <a:schemeClr val="tx1"/>
              </a:solidFill>
              <a:round/>
              <a:headEnd/>
              <a:tailEnd/>
            </a:ln>
            <a:effectLst/>
          </p:spPr>
          <p:txBody>
            <a:bodyPr wrap="none" anchor="ctr"/>
            <a:lstStyle/>
            <a:p>
              <a:endParaRPr lang="en-US"/>
            </a:p>
          </p:txBody>
        </p:sp>
        <p:sp>
          <p:nvSpPr>
            <p:cNvPr id="82" name="Oval 254"/>
            <p:cNvSpPr>
              <a:spLocks noChangeArrowheads="1"/>
            </p:cNvSpPr>
            <p:nvPr/>
          </p:nvSpPr>
          <p:spPr bwMode="auto">
            <a:xfrm>
              <a:off x="8572500" y="3505200"/>
              <a:ext cx="228600" cy="228600"/>
            </a:xfrm>
            <a:prstGeom prst="ellipse">
              <a:avLst/>
            </a:prstGeom>
            <a:noFill/>
            <a:ln w="9525">
              <a:solidFill>
                <a:schemeClr val="tx1"/>
              </a:solidFill>
              <a:round/>
              <a:headEnd/>
              <a:tailEnd/>
            </a:ln>
            <a:effectLst/>
          </p:spPr>
          <p:txBody>
            <a:bodyPr wrap="none" anchor="ctr"/>
            <a:lstStyle/>
            <a:p>
              <a:endParaRPr lang="en-US"/>
            </a:p>
          </p:txBody>
        </p:sp>
        <p:sp>
          <p:nvSpPr>
            <p:cNvPr id="83" name="Oval 255"/>
            <p:cNvSpPr>
              <a:spLocks noChangeArrowheads="1"/>
            </p:cNvSpPr>
            <p:nvPr/>
          </p:nvSpPr>
          <p:spPr bwMode="auto">
            <a:xfrm>
              <a:off x="8648700" y="3578225"/>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84" name="Oval 256"/>
            <p:cNvSpPr>
              <a:spLocks noChangeArrowheads="1"/>
            </p:cNvSpPr>
            <p:nvPr/>
          </p:nvSpPr>
          <p:spPr bwMode="auto">
            <a:xfrm>
              <a:off x="8661400" y="2895600"/>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85" name="Text Box 257"/>
            <p:cNvSpPr txBox="1">
              <a:spLocks noChangeArrowheads="1"/>
            </p:cNvSpPr>
            <p:nvPr/>
          </p:nvSpPr>
          <p:spPr bwMode="auto">
            <a:xfrm>
              <a:off x="2209800" y="2041525"/>
              <a:ext cx="1639888" cy="336550"/>
            </a:xfrm>
            <a:prstGeom prst="rect">
              <a:avLst/>
            </a:prstGeom>
            <a:noFill/>
            <a:ln w="9525">
              <a:noFill/>
              <a:miter lim="800000"/>
              <a:headEnd/>
              <a:tailEnd/>
            </a:ln>
            <a:effectLst/>
          </p:spPr>
          <p:txBody>
            <a:bodyPr wrap="none">
              <a:spAutoFit/>
            </a:bodyPr>
            <a:lstStyle/>
            <a:p>
              <a:r>
                <a:rPr lang="en-US" sz="1600"/>
                <a:t>Epigenetic mark</a:t>
              </a:r>
            </a:p>
          </p:txBody>
        </p:sp>
        <p:sp>
          <p:nvSpPr>
            <p:cNvPr id="86" name="Line 258"/>
            <p:cNvSpPr>
              <a:spLocks noChangeShapeType="1"/>
            </p:cNvSpPr>
            <p:nvPr/>
          </p:nvSpPr>
          <p:spPr bwMode="auto">
            <a:xfrm flipV="1">
              <a:off x="3810000" y="1828800"/>
              <a:ext cx="304800" cy="304800"/>
            </a:xfrm>
            <a:prstGeom prst="line">
              <a:avLst/>
            </a:prstGeom>
            <a:noFill/>
            <a:ln w="9525">
              <a:solidFill>
                <a:schemeClr val="tx1"/>
              </a:solidFill>
              <a:round/>
              <a:headEnd/>
              <a:tailEnd type="triangle" w="med" len="med"/>
            </a:ln>
            <a:effectLst/>
          </p:spPr>
          <p:txBody>
            <a:bodyPr/>
            <a:lstStyle/>
            <a:p>
              <a:endParaRPr lang="en-US"/>
            </a:p>
          </p:txBody>
        </p:sp>
      </p:grpSp>
      <p:sp>
        <p:nvSpPr>
          <p:cNvPr id="88" name="Shape 188"/>
          <p:cNvSpPr txBox="1"/>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400" b="1" dirty="0" smtClean="0">
                <a:solidFill>
                  <a:schemeClr val="dk1"/>
                </a:solidFill>
                <a:latin typeface="Calibri"/>
                <a:ea typeface="Calibri"/>
                <a:cs typeface="Calibri"/>
                <a:sym typeface="Calibri"/>
              </a:rPr>
              <a:t>Different modes of epigenetic inheritance</a:t>
            </a:r>
            <a:endParaRPr lang="en-US" sz="2400" b="1" i="0" u="none" strike="noStrike" cap="none" baseline="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90832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lvl="0" algn="ctr">
              <a:spcBef>
                <a:spcPct val="0"/>
              </a:spcBef>
              <a:buSzPct val="25000"/>
              <a:defRPr/>
            </a:pPr>
            <a:r>
              <a:rPr lang="en-US" sz="2800" b="1" dirty="0"/>
              <a:t>CSIR 800 Project - </a:t>
            </a:r>
            <a:r>
              <a:rPr lang="en-US" sz="2800" b="1" dirty="0" smtClean="0"/>
              <a:t>REDUCE</a:t>
            </a:r>
            <a:endParaRPr kumimoji="0" lang="en-US" sz="24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sp>
        <p:nvSpPr>
          <p:cNvPr id="5" name="Rectangle 4"/>
          <p:cNvSpPr/>
          <p:nvPr/>
        </p:nvSpPr>
        <p:spPr>
          <a:xfrm>
            <a:off x="304800" y="762000"/>
            <a:ext cx="8839200" cy="461665"/>
          </a:xfrm>
          <a:prstGeom prst="rect">
            <a:avLst/>
          </a:prstGeom>
        </p:spPr>
        <p:txBody>
          <a:bodyPr wrap="square">
            <a:spAutoFit/>
          </a:bodyPr>
          <a:lstStyle/>
          <a:p>
            <a:pPr algn="ctr"/>
            <a:r>
              <a:rPr lang="en-US" sz="2400" dirty="0" smtClean="0"/>
              <a:t>(</a:t>
            </a:r>
            <a:r>
              <a:rPr lang="en-US" sz="2400" i="1" dirty="0" smtClean="0"/>
              <a:t>Reduction and Degradation Using Compost and Earthworms</a:t>
            </a:r>
            <a:r>
              <a:rPr lang="en-US" sz="2400" dirty="0" smtClean="0"/>
              <a:t>) </a:t>
            </a:r>
            <a:endParaRPr lang="en-US" sz="2400" dirty="0"/>
          </a:p>
        </p:txBody>
      </p:sp>
      <p:pic>
        <p:nvPicPr>
          <p:cNvPr id="1026" name="Picture 2"/>
          <p:cNvPicPr>
            <a:picLocks noChangeAspect="1" noChangeArrowheads="1"/>
          </p:cNvPicPr>
          <p:nvPr/>
        </p:nvPicPr>
        <p:blipFill>
          <a:blip r:embed="rId2" cstate="print"/>
          <a:srcRect/>
          <a:stretch>
            <a:fillRect/>
          </a:stretch>
        </p:blipFill>
        <p:spPr bwMode="auto">
          <a:xfrm>
            <a:off x="0" y="1676400"/>
            <a:ext cx="4365666" cy="3954780"/>
          </a:xfrm>
          <a:prstGeom prst="rect">
            <a:avLst/>
          </a:prstGeom>
          <a:noFill/>
          <a:ln w="9525">
            <a:noFill/>
            <a:miter lim="800000"/>
            <a:headEnd/>
            <a:tailEnd/>
          </a:ln>
          <a:effectLst/>
        </p:spPr>
      </p:pic>
      <p:sp>
        <p:nvSpPr>
          <p:cNvPr id="7" name="Rectangle 6"/>
          <p:cNvSpPr/>
          <p:nvPr/>
        </p:nvSpPr>
        <p:spPr>
          <a:xfrm>
            <a:off x="4343400" y="1676400"/>
            <a:ext cx="4572000" cy="1477328"/>
          </a:xfrm>
          <a:prstGeom prst="rect">
            <a:avLst/>
          </a:prstGeom>
        </p:spPr>
        <p:txBody>
          <a:bodyPr>
            <a:spAutoFit/>
          </a:bodyPr>
          <a:lstStyle/>
          <a:p>
            <a:r>
              <a:rPr lang="en-US" dirty="0" smtClean="0"/>
              <a:t>The broad aim of this project was to assess the feasibility of replacing the conventional mixed dustbin in urban and semi-rural houses with a vermicompost bin to reduce the use of plastic bags for waste disposal.</a:t>
            </a:r>
            <a:endParaRPr lang="en-US" dirty="0"/>
          </a:p>
        </p:txBody>
      </p:sp>
      <p:sp>
        <p:nvSpPr>
          <p:cNvPr id="8" name="Rectangle 7"/>
          <p:cNvSpPr/>
          <p:nvPr/>
        </p:nvSpPr>
        <p:spPr>
          <a:xfrm>
            <a:off x="4343400" y="3733800"/>
            <a:ext cx="4572000" cy="2031325"/>
          </a:xfrm>
          <a:prstGeom prst="rect">
            <a:avLst/>
          </a:prstGeom>
        </p:spPr>
        <p:txBody>
          <a:bodyPr>
            <a:spAutoFit/>
          </a:bodyPr>
          <a:lstStyle/>
          <a:p>
            <a:pPr lvl="0">
              <a:buFont typeface="Arial" pitchFamily="34" charset="0"/>
              <a:buChar char="•"/>
            </a:pPr>
            <a:r>
              <a:rPr lang="en-US" dirty="0" smtClean="0"/>
              <a:t>Designed the questionnaires for survey, built the survey forms as smart forms , used these survey forms by ODK Collect mobile app and made the database for survey by ODK Aggregate.</a:t>
            </a:r>
          </a:p>
          <a:p>
            <a:pPr lvl="0">
              <a:buFont typeface="Arial" pitchFamily="34" charset="0"/>
              <a:buChar char="•"/>
            </a:pPr>
            <a:r>
              <a:rPr lang="en-US" dirty="0" smtClean="0"/>
              <a:t>Made the website for the project </a:t>
            </a:r>
            <a:r>
              <a:rPr lang="en-US" u="sng" dirty="0" smtClean="0">
                <a:hlinkClick r:id="rId3"/>
              </a:rPr>
              <a:t>http://www.igib.res.in/csir800/</a:t>
            </a:r>
            <a:endParaRPr lang="en-US" dirty="0"/>
          </a:p>
        </p:txBody>
      </p:sp>
    </p:spTree>
    <p:extLst>
      <p:ext uri="{BB962C8B-B14F-4D97-AF65-F5344CB8AC3E}">
        <p14:creationId xmlns:p14="http://schemas.microsoft.com/office/powerpoint/2010/main" val="1561827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219200"/>
            <a:ext cx="1371600" cy="243840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1219200"/>
            <a:ext cx="1371600" cy="243840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3800" y="1227221"/>
            <a:ext cx="1371600" cy="2438400"/>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57800" y="1219200"/>
            <a:ext cx="1371600" cy="2430380"/>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10375" y="1243263"/>
            <a:ext cx="1343025" cy="2414337"/>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1000" y="3962400"/>
            <a:ext cx="1419225" cy="2414337"/>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57400" y="3954379"/>
            <a:ext cx="1343525" cy="2422358"/>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77652" y="3962400"/>
            <a:ext cx="1351548" cy="2446421"/>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57800" y="3962400"/>
            <a:ext cx="1393658" cy="2414337"/>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10375" y="3954378"/>
            <a:ext cx="1343025" cy="2446421"/>
          </a:xfrm>
          <a:prstGeom prst="rect">
            <a:avLst/>
          </a:prstGeom>
          <a:ln>
            <a:noFill/>
          </a:ln>
          <a:effectLst>
            <a:outerShdw blurRad="292100" dist="139700" dir="2700000" algn="tl" rotWithShape="0">
              <a:srgbClr val="333333">
                <a:alpha val="65000"/>
              </a:srgbClr>
            </a:outerShdw>
          </a:effectLst>
        </p:spPr>
      </p:pic>
      <p:sp>
        <p:nvSpPr>
          <p:cNvPr id="17"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lvl="0" algn="ctr">
              <a:spcBef>
                <a:spcPct val="0"/>
              </a:spcBef>
              <a:buSzPct val="25000"/>
              <a:defRPr/>
            </a:pPr>
            <a:r>
              <a:rPr lang="en-US" sz="2800" b="1" dirty="0"/>
              <a:t>Smart forms for ODK collect</a:t>
            </a:r>
            <a:endParaRPr kumimoji="0" lang="en-US" sz="24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4041643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9070" y="1187116"/>
            <a:ext cx="1343025" cy="2446421"/>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9270" y="1179094"/>
            <a:ext cx="1267074" cy="2446421"/>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7070" y="1171072"/>
            <a:ext cx="1267074" cy="2454443"/>
          </a:xfrm>
          <a:prstGeom prst="rect">
            <a:avLst/>
          </a:prstGeom>
          <a:ln>
            <a:noFill/>
          </a:ln>
          <a:effectLst>
            <a:outerShdw blurRad="292100" dist="139700" dir="2700000" algn="tl" rotWithShape="0">
              <a:srgbClr val="333333">
                <a:alpha val="65000"/>
              </a:srgbClr>
            </a:outerShdw>
          </a:effectLst>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8670" y="1161044"/>
            <a:ext cx="1230979" cy="2482519"/>
          </a:xfrm>
          <a:prstGeom prst="rect">
            <a:avLst/>
          </a:prstGeom>
          <a:ln>
            <a:noFill/>
          </a:ln>
          <a:effectLst>
            <a:outerShdw blurRad="292100" dist="139700" dir="2700000" algn="tl" rotWithShape="0">
              <a:srgbClr val="333333">
                <a:alpha val="65000"/>
              </a:srgbClr>
            </a:outerShdw>
          </a:effectLst>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6470" y="1161045"/>
            <a:ext cx="1306930" cy="2496556"/>
          </a:xfrm>
          <a:prstGeom prst="rect">
            <a:avLst/>
          </a:prstGeom>
          <a:ln>
            <a:noFill/>
          </a:ln>
          <a:effectLst>
            <a:outerShdw blurRad="292100" dist="139700" dir="2700000" algn="tl" rotWithShape="0">
              <a:srgbClr val="333333">
                <a:alpha val="65000"/>
              </a:srgbClr>
            </a:outerShdw>
          </a:effectLst>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3134" y="3962400"/>
            <a:ext cx="1318962" cy="2496556"/>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59217" y="3962399"/>
            <a:ext cx="1287128" cy="2496557"/>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85347" y="3962399"/>
            <a:ext cx="1208798" cy="2496557"/>
          </a:xfrm>
          <a:prstGeom prst="rect">
            <a:avLst/>
          </a:prstGeom>
          <a:ln>
            <a:noFill/>
          </a:ln>
          <a:effectLst>
            <a:outerShdw blurRad="292100" dist="139700" dir="2700000" algn="tl" rotWithShape="0">
              <a:srgbClr val="333333">
                <a:alpha val="65000"/>
              </a:srgbClr>
            </a:outerShdw>
          </a:effectLst>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98670" y="3967415"/>
            <a:ext cx="1230979" cy="2491541"/>
          </a:xfrm>
          <a:prstGeom prst="rect">
            <a:avLst/>
          </a:prstGeom>
          <a:ln>
            <a:noFill/>
          </a:ln>
          <a:effectLst>
            <a:outerShdw blurRad="292100" dist="139700" dir="2700000" algn="tl" rotWithShape="0">
              <a:srgbClr val="333333">
                <a:alpha val="65000"/>
              </a:srgbClr>
            </a:outerShdw>
          </a:effectLst>
        </p:spPr>
      </p:pic>
      <p:pic>
        <p:nvPicPr>
          <p:cNvPr id="25" name="Picture 2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46471" y="3962399"/>
            <a:ext cx="1306929" cy="2470485"/>
          </a:xfrm>
          <a:prstGeom prst="rect">
            <a:avLst/>
          </a:prstGeom>
          <a:ln>
            <a:noFill/>
          </a:ln>
          <a:effectLst>
            <a:outerShdw blurRad="292100" dist="139700" dir="2700000" algn="tl" rotWithShape="0">
              <a:srgbClr val="333333">
                <a:alpha val="65000"/>
              </a:srgbClr>
            </a:outerShdw>
          </a:effectLst>
        </p:spPr>
      </p:pic>
      <p:sp>
        <p:nvSpPr>
          <p:cNvPr id="15"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lvl="0" algn="ctr">
              <a:spcBef>
                <a:spcPct val="0"/>
              </a:spcBef>
              <a:buSzPct val="25000"/>
              <a:defRPr/>
            </a:pPr>
            <a:r>
              <a:rPr lang="en-US" sz="2800" b="1" dirty="0"/>
              <a:t>Smart forms for ODK collect</a:t>
            </a:r>
            <a:endParaRPr kumimoji="0" lang="en-US" sz="24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625610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E74F7B7-9681-42FF-AD59-87CA25B7D429}" type="slidenum">
              <a:rPr lang="en-US" smtClean="0"/>
              <a:pPr/>
              <a:t>43</a:t>
            </a:fld>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23964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E74F7B7-9681-42FF-AD59-87CA25B7D429}" type="slidenum">
              <a:rPr lang="en-US" smtClean="0"/>
              <a:pPr/>
              <a:t>44</a:t>
            </a:fld>
            <a:endParaRPr lang="en-US"/>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22848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84"/>
          <p:cNvPicPr preferRelativeResize="0"/>
          <p:nvPr/>
        </p:nvPicPr>
        <p:blipFill rotWithShape="1">
          <a:blip r:embed="rId2" cstate="print">
            <a:alphaModFix/>
          </a:blip>
          <a:srcRect/>
          <a:stretch/>
        </p:blipFill>
        <p:spPr>
          <a:xfrm>
            <a:off x="304800" y="5654041"/>
            <a:ext cx="2286000" cy="822959"/>
          </a:xfrm>
          <a:prstGeom prst="rect">
            <a:avLst/>
          </a:prstGeom>
          <a:noFill/>
          <a:ln w="28575" cap="flat">
            <a:solidFill>
              <a:srgbClr val="660066"/>
            </a:solidFill>
            <a:prstDash val="solid"/>
            <a:miter/>
            <a:headEnd type="none" w="med" len="med"/>
            <a:tailEnd type="none" w="med" len="med"/>
          </a:ln>
        </p:spPr>
      </p:pic>
      <p:pic>
        <p:nvPicPr>
          <p:cNvPr id="4" name="Shape 85"/>
          <p:cNvPicPr preferRelativeResize="0"/>
          <p:nvPr/>
        </p:nvPicPr>
        <p:blipFill rotWithShape="1">
          <a:blip r:embed="rId3" cstate="print">
            <a:alphaModFix/>
          </a:blip>
          <a:srcRect/>
          <a:stretch/>
        </p:blipFill>
        <p:spPr>
          <a:xfrm>
            <a:off x="304800" y="4530588"/>
            <a:ext cx="2265218" cy="1023228"/>
          </a:xfrm>
          <a:prstGeom prst="rect">
            <a:avLst/>
          </a:prstGeom>
          <a:noFill/>
          <a:ln w="9525" cap="flat">
            <a:solidFill>
              <a:schemeClr val="dk1"/>
            </a:solidFill>
            <a:prstDash val="solid"/>
            <a:round/>
            <a:headEnd type="none" w="med" len="med"/>
            <a:tailEnd type="none" w="med" len="med"/>
          </a:ln>
        </p:spPr>
      </p:pic>
      <p:sp>
        <p:nvSpPr>
          <p:cNvPr id="5" name="TextBox 4"/>
          <p:cNvSpPr txBox="1"/>
          <p:nvPr/>
        </p:nvSpPr>
        <p:spPr>
          <a:xfrm>
            <a:off x="838200" y="1447800"/>
            <a:ext cx="3657600" cy="3170099"/>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PhD supervisor:</a:t>
            </a:r>
          </a:p>
          <a:p>
            <a:r>
              <a:rPr lang="en-US" sz="2000" dirty="0" smtClean="0">
                <a:latin typeface="Times New Roman" pitchFamily="18" charset="0"/>
                <a:cs typeface="Times New Roman" pitchFamily="18" charset="0"/>
              </a:rPr>
              <a:t>Dr. Abhay Sharma</a:t>
            </a:r>
          </a:p>
          <a:p>
            <a:endParaRPr lang="en-US" sz="2000" dirty="0" smtClean="0">
              <a:latin typeface="Times New Roman" pitchFamily="18" charset="0"/>
              <a:cs typeface="Times New Roman" pitchFamily="18" charset="0"/>
            </a:endParaRPr>
          </a:p>
          <a:p>
            <a:r>
              <a:rPr lang="en-US" sz="2000" b="1" dirty="0" smtClean="0">
                <a:latin typeface="Times New Roman" pitchFamily="18" charset="0"/>
                <a:cs typeface="Times New Roman" pitchFamily="18" charset="0"/>
              </a:rPr>
              <a:t>DAC Committee: </a:t>
            </a:r>
          </a:p>
          <a:p>
            <a:r>
              <a:rPr lang="en-US" sz="2000" dirty="0" smtClean="0">
                <a:latin typeface="Times New Roman" pitchFamily="18" charset="0"/>
                <a:cs typeface="Times New Roman" pitchFamily="18" charset="0"/>
              </a:rPr>
              <a:t>Dr. </a:t>
            </a:r>
            <a:r>
              <a:rPr lang="en-US" sz="2000" dirty="0" err="1" smtClean="0">
                <a:latin typeface="Times New Roman" pitchFamily="18" charset="0"/>
                <a:cs typeface="Times New Roman" pitchFamily="18" charset="0"/>
              </a:rPr>
              <a:t>Dwaipayan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Bharadwaj</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Dr. </a:t>
            </a:r>
            <a:r>
              <a:rPr lang="en-US" sz="2000" dirty="0" err="1" smtClean="0">
                <a:latin typeface="Times New Roman" pitchFamily="18" charset="0"/>
                <a:cs typeface="Times New Roman" pitchFamily="18" charset="0"/>
              </a:rPr>
              <a:t>Shantanu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Sengupta</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Dr. Sridhar </a:t>
            </a:r>
            <a:r>
              <a:rPr lang="en-US" sz="2000" dirty="0" err="1" smtClean="0">
                <a:latin typeface="Times New Roman" pitchFamily="18" charset="0"/>
                <a:cs typeface="Times New Roman" pitchFamily="18" charset="0"/>
              </a:rPr>
              <a:t>Sivasubbu</a:t>
            </a:r>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b="1" dirty="0" smtClean="0">
              <a:latin typeface="Times New Roman" pitchFamily="18" charset="0"/>
              <a:cs typeface="Times New Roman" pitchFamily="18" charset="0"/>
            </a:endParaRPr>
          </a:p>
          <a:p>
            <a:endParaRPr lang="en-US" sz="2000" b="1" dirty="0">
              <a:latin typeface="Times New Roman" pitchFamily="18" charset="0"/>
              <a:cs typeface="Times New Roman" pitchFamily="18" charset="0"/>
            </a:endParaRPr>
          </a:p>
        </p:txBody>
      </p:sp>
      <p:sp>
        <p:nvSpPr>
          <p:cNvPr id="6" name="TextBox 5"/>
          <p:cNvSpPr txBox="1"/>
          <p:nvPr/>
        </p:nvSpPr>
        <p:spPr>
          <a:xfrm>
            <a:off x="5486400" y="2057400"/>
            <a:ext cx="3657600" cy="2554545"/>
          </a:xfrm>
          <a:prstGeom prst="rect">
            <a:avLst/>
          </a:prstGeom>
          <a:noFill/>
        </p:spPr>
        <p:txBody>
          <a:bodyPr wrap="square" rtlCol="0">
            <a:spAutoFit/>
          </a:bodyPr>
          <a:lstStyle/>
          <a:p>
            <a:endParaRPr lang="en-US" sz="2000" b="1" dirty="0" smtClean="0">
              <a:latin typeface="Times New Roman" pitchFamily="18" charset="0"/>
              <a:cs typeface="Times New Roman" pitchFamily="18" charset="0"/>
            </a:endParaRPr>
          </a:p>
          <a:p>
            <a:r>
              <a:rPr lang="en-US" sz="2000" b="1" dirty="0" smtClean="0">
                <a:latin typeface="Times New Roman" pitchFamily="18" charset="0"/>
                <a:cs typeface="Times New Roman" pitchFamily="18" charset="0"/>
              </a:rPr>
              <a:t>Director:</a:t>
            </a:r>
          </a:p>
          <a:p>
            <a:r>
              <a:rPr lang="en-US" sz="2000" dirty="0" smtClean="0">
                <a:latin typeface="Times New Roman" pitchFamily="18" charset="0"/>
                <a:cs typeface="Times New Roman" pitchFamily="18" charset="0"/>
              </a:rPr>
              <a:t>Dr. Anurag Agrawal</a:t>
            </a: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r>
              <a:rPr lang="en-US" sz="2000" b="1" dirty="0" smtClean="0">
                <a:latin typeface="Times New Roman" pitchFamily="18" charset="0"/>
                <a:cs typeface="Times New Roman" pitchFamily="18" charset="0"/>
              </a:rPr>
              <a:t>Lab Members: </a:t>
            </a:r>
          </a:p>
          <a:p>
            <a:r>
              <a:rPr lang="en-US" sz="2000" dirty="0" smtClean="0">
                <a:latin typeface="Times New Roman" pitchFamily="18" charset="0"/>
                <a:cs typeface="Times New Roman" pitchFamily="18" charset="0"/>
              </a:rPr>
              <a:t>Mr. </a:t>
            </a:r>
            <a:r>
              <a:rPr lang="en-US" sz="2000" dirty="0" err="1" smtClean="0">
                <a:latin typeface="Times New Roman" pitchFamily="18" charset="0"/>
                <a:cs typeface="Times New Roman" pitchFamily="18" charset="0"/>
              </a:rPr>
              <a:t>Ameek</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Bhalla</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Mr. </a:t>
            </a:r>
            <a:r>
              <a:rPr lang="en-US" sz="2000" dirty="0" err="1" smtClean="0">
                <a:latin typeface="Times New Roman" pitchFamily="18" charset="0"/>
                <a:cs typeface="Times New Roman" pitchFamily="18" charset="0"/>
              </a:rPr>
              <a:t>Karunakar</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Pinreddy</a:t>
            </a:r>
            <a:endParaRPr lang="en-US" sz="2000" b="1" dirty="0">
              <a:latin typeface="Times New Roman" pitchFamily="18" charset="0"/>
              <a:cs typeface="Times New Roman" pitchFamily="18" charset="0"/>
            </a:endParaRPr>
          </a:p>
        </p:txBody>
      </p:sp>
      <p:sp>
        <p:nvSpPr>
          <p:cNvPr id="7"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200" b="1" i="0" u="none" strike="noStrike" kern="1200" cap="none" spc="0" normalizeH="0" baseline="0" noProof="0" dirty="0" smtClean="0">
                <a:ln>
                  <a:noFill/>
                </a:ln>
                <a:solidFill>
                  <a:schemeClr val="dk1"/>
                </a:solidFill>
                <a:effectLst/>
                <a:uLnTx/>
                <a:uFillTx/>
                <a:latin typeface="Calibri"/>
                <a:ea typeface="Calibri"/>
                <a:cs typeface="Calibri"/>
                <a:sym typeface="Calibri"/>
              </a:rPr>
              <a:t>Acknowledgements</a:t>
            </a:r>
            <a:endParaRPr kumimoji="0" lang="en-US" sz="22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94964" y="5974456"/>
            <a:ext cx="741254" cy="555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AutoShape 4" descr="data:image/jpeg;base64,/9j/4AAQSkZJRgABAQAAAQABAAD/2wCEAAkGBxMREhURExAVFhIQEhMVEBEVFRoTGBYTFhEWGBgRGRYYHSogGRonHhgTJDEhJSk3LjA6FyIzODMsNygtLisBCgoKDg0OGxAQGy0lICYvLTArLy0tLS0tKzEtLS0tLS0tLTAtLS0rLSstLS8tKy0tLS0tMC0vLS0vLS0tLi0vLf/AABEIAKkBKQMBEQACEQEDEQH/xAAcAAEAAwEAAwEAAAAAAAAAAAAABQYHBAECAwj/xABJEAABAwICBgYFBwkGBwAAAAABAAIDBBESIQUGMUFRYQcTFCJxgUJykaGxIzJSYoKSshUkJTNDc7PE0RY0hIXB0hc1U1RjdLT/xAAaAQEAAwEBAQAAAAAAAAAAAAAAAwQFAgEG/8QAOhEAAgEDAQMJBgQGAwEAAAAAAAECAwQREiExQQUTIlFhcYGxwTIzkaHR8BQ0QoIjJFLC4fFDRGIV/9oADAMBAAIRAxEAPwDcUAQBAEAQBAEAQBAEAQBAEAQBAEAQBAEAQBAEAQBAEAQBAEAQBAEAQBAEAQBAEAQBAEAQBAEAQBAEAQBAEAQBAEAQBAEAQBAEAQBAEAQBAEAQBAEAQBAEAQBAEAQBAEAQBAEAQBAEAQBAEAQBAEAQBAEAQBAEAQBAEAQBAEAQBAEAQBAEAQBAEAQBAEAQBAEAQBAEAQHgmyA53V8QyM0d+GNv9V1ol1M8yj7xyB2bXAjiDdeNNbz09l4AgCAIAgCAIAgCAIAgCAIAgCAIAgCAIAgCAIAgCAIAgCAIAgCAIAgCAqmtGvtLREx3M1Rs6iPMh24PdsbuyzOexXrewq1uluXW/v8AwQVK8YbN7ISOv0nWd6SUUUJ2RRNDpiPrPffAeYF+ICsOnbUtkVrfW93w4kanUlv2L5n1bq7SnOVjp3fTqZH1B8bPJaPILn8RV/S9PckvI60ridbNF0oFhSQAcBCwD8K4dWq98n8WNMeo+EmgKMm4pY2O+nE3qXeTo7Ee1dK4rbnJvv2+Y0x6j5Op6yDvUlc8gfsKr5dh+qJD8o0ea61UZ7KsPGOx/DcedJey/ifbRXSOwSdnr4TSzZd++KJ31sXog555jL5y5qcmycddF6l8/v59gjcrOmawy9RvDgHNIIcAQQbgg7CDvCzWsbGWj2XgCAIAgCAIAgCAIAgCAIAgCAIAgCAIAgCAIAgCAIAgCAIAgPDjbM7BtKAx/X7pJdIXU1E8tjFxJUtNnP4iM+i36207rDM79lyaopTqrb1dXf8AQz69086YfE49SNCNiaKmQXleLxg+g07HeseO4HxUl5Xcnoju49pzRhhanvLd2lUNJPkdpTSMjtKaRkdpTSMjtKaRkjtO0EdXGY37Rcxv3sdxHLiN6mo1JUpZRxOKmsMqGq2t1ToqUwvu+BryJYCdmeb4ifmnfbYb7r3F+5tKd1HUtj4P6kFKtKk9L3G56I0pFVRNnheHRvGR3g72kbiN4XzVWlKlJwmtppxkpLKOxRnQQBAEAQBAEAQBAEAQBAEAQBAEAQBAEAQBAEAQBAEAQBAZN0ua4G50fA6wy7W8b7i4gB4WsXeQ+kFucl2f/NPw+v0+PUULuv8Aoj4mYUcQfIxh2Pexp8C4ArZk8RbKMVlmn9pWNpL2R2rmmkZHauaaRkdpTSMjtKaRkdqTSMjtS90jJS9dGDrmvHps73i02v7LexaFo+g0Va2/J0ag62O0fP3iTTSkCdm224TNH0h7xlwtxe2iuIbPaW76HdvWdOW3cfoOOQOAc0gtcAWuBuCCLgg7wvlmmnhmsey8AQBAEAQBAEAQBAEAQBAEAQBAEAQBAEAQBAEAQBAEBC64abFDSS1GWJowxA75XZNHhfM8gVYtaHPVVD49xHVnog5H5ulkLnFziXOcS5zjmS4m5ceZN19ekksIxW23lnmCTC5rvoua72G68aysBPDLuyqxAEHIi4PIrOcMFrUWTV+voBEWVTe/jJDsLj3cLbDEzPaCqVxCtqzT3E1OVPGJFnforRzIO1FnyJa1weXSu7riA04b33jcqXPV3LRnb4E+imlq4eJwjTuiRkI2nn1BP4hdd83cvj8znXR+0dEFBo6uBEDg14F+5djhz6t2RHO3mvHVr0va+/E9Uac9xT9O6OfSS9U/MEXY8ZBzePI8Ru9hWhRqxqxyitUi4PDI0zKfScZKtrFU45QPoNt5k3P+iu0I4iQVHlkWpjg2foa1gMsDqN7rvps4r7TC4/N+y7Lwc0bl89yrb6Jqotz39/8An6mlaVNUdL4GjLJLhzaQro4I3SyvDY2C7nH3AAZknYANq7p05VJKMVtOZzUFqluM40p0nSudhpoGgXs10t3ud9hpAB8ytenyXFLNSXw+pnTv5N4gvicbukHSMeckUYH14XsHtxBSLk63lsi34NfQ4/GVo7Wl8GXnUrWV1fG9zoerMTmtxB2JriRc2yBBGWXMZrNvLVUJJJ5yXreu6qbaxgsaplgIAgCAIAgCAIAgCAIDGmaTqPyrg7TNg/KJbg61+HB2sjBhvbDbK2xfROlT/C50rOnqXUZCqT5/GX7XX2myr501zOv+JZ7T1fZx1HWYMWI47YsPWWtbnh961v8A5n8PVq24z2dxn/junjGzODRVkmgEAQHglAQMOnHucSWAMawSObbNsZDHY8Yce9heDhwj5rgCbXNl0Elv/wB/a6+rYQqo8k+qxMZF04aTvJBSg5NaZnjm4ljPYBL95bvI9LoyqeHq/QoXs90TL1tFA9mMujZ4TWjKnCMB2eieHLwVepHO1HUZ42EqDdV3E61GkaW/5I39xTfjjWNFfzT736mjJ/wM9iM7iYLLVUTOczq0dM6KaORhIcyRpFt+di3wIuPNc1KalBpncKjUk0XfpVaBDC/0hNhB+q6NxPva1ZvJ7etrsLt37KfaZlVVWEZfO3cua24QyZzngr80W/edqtpnGTmIsuj0sXR9pM02kIH37sjxDJzbL3c+QcWO+yql9S5yhJdW34E1vPTUR+i18mbBmfSzWOMkNPfuNYZSNxc5zmtPkGv+8Vs8lwSjKfgZl/PpKPiWXUHQsUFLHKGgyzxtkfJbOzxiDAdwAIFvNU76vKdVxe5PGCzaUoxpqS3vaWZwvkdh2hUi0fCjoo4QRFG1gc4ucGNDQXEAF1hvyC6nOU9snk5jGMdyPTS0zmQSvabOZFI5p22cGEg2PNe0knNJ9aE3iLaM96OtKTz1rjNO9/5tIbOd3QetizDR3R5Ba9/Sp06K0JLavJmbZ1Zzq9J52PzRpqxTUCAIAgCAIAgPV8gG0geJsvUm9wyeQbrwGLRt/S3+ZH/6yvpH+V/Z/aYa/Mfu9Tal82bhXf7FUfX9o6o4sePBiODHe+LD4522clb/AB1bRozs3dpX/C0terBYlULAQHq+QN2kDxNl6k3uGTy1wOYNxxXgIyPQcbXXBdhBuI+7bY2zbhuPD3Wd3FbugbAApnXk19/6I1TRKKEkPz70pVBfpOfhH1TG+AhaSPvFy+p5Ojpto9ufMybp5qMqrG3V4rHbDEuGzxndFEo2znJ3QtIUcjzJqtRSSTaHZHGwue6np8LRYXs6MnblsBWBqUbpt7sv1NjDlbJLfhFOh1VrdnZnebmD4uWj+Lor9XmZ/wCHrf0+X1LJq7qW5j2zVLmgRkObEDfvDMF7tlgc7D27jUuL5Sjpp8eJaoWji9U/gV/pD08KuVsUTrxQX742PkNrkcQALA77ndYqayoOCzLeyO7rqbxHcioyQrUTKOTjmiUiZ0mcE0akTOkc2ItOIGzm5tPAjMFdYT2M9Twz9U08uNjXjY9ocPMXXxMlh4N5FI6TdDOkayqYL9U0tlAzIZe4f4A4r+tfYCtPk6uot03x3Gff0m0prhvOPU3XJsMbaeovgZlHKBezfoOAzsNxHsyupLuyc5a6e/iiK2vFFaJ7uDNBpKuOVuOORr2n0mkOHhlvWTKEoPElg04yjJZi8n2XJ0Z/rfqtUyTT1LZWCLCHYC94OFkLQ4YQ22eE7961rW7pRhGm1t7lxZm3FvUlKU09ne+oqGr2h5aqUxxPax4jLyXOc0YQ5oIu0E7XD2K/XrRpR1SWVkpUacqktMXtLxqvqnVU1Q2WWZjmNa8Foe9xuW2GTmgLMubulUpuMVt7kaFvbVIT1SezvZ69KT3BkGFxHffsJHojgveTEnKWew8v21GOCU6PHE0TCSSccuZNz+sdxUF+kq7x2eRNZPNFZ7fMsqployTpDkeK2QB7gMEeQcR+zHBb9gk6Kyusxr2TVR4fA1en+a31R8Fgy3mwtxUteNanU/5vAfliLvft6tp2AA5Yjtz2DxC0LK0VTpz3eZSu7rR0I7/Iq2i9TqmtHXyPwh+bZJSXvcNzgNuHxI5ZK7UvaVDoRXw2IqU7SpW6UvntZ1y6BrdF/LwyB8bc5A2+G28viOVuYNxy2rhXFC66E1h8P8M7dGtb9KL2fe9EJo2XrNIRy2t1ta2S222OoxWv5qzUWm3ceqOPgivTlmsn1yz8WbUvmzeMfdK/8p2xut+UbWxG1u17LcF9Dhfht36f7TDcnz+M/q/uNgXzxuFB101wex7qamNi02llGZxb42cxsJ8ha11q2dkmtdTwXqzNurtp6IeLI2j1AqKgdbPMGOcL98GaS31rkWPK6mnyjTp9GCz3bERRsak+lN479rOXSWrtXo35aKU4Li8kRLbHYMbDlbxuPcu6dzRuejJbep+jOalCrb9KL2dnqi66mazdsaWSACeMXcBkHt2YwN3AjmOKzbu15l5juZetbnnVh70WVUy2fnTpDH6Sqv3o98bV9ZYfl4d3qZFz71kNAxWWyuyRgjUTZwyQhiUbZyztjiUbZ5k091a+n0WyWO2NkEGG4uMyxpy8CVhSip3DT62bSm4WykupFf0drrUh7TKGGK/ygayxw8RntG22+ysSs4aejvKkb6epatxK9INFJLA2aKVxiaPlY2u7rmHMS2G22++433KG0lGM9MltLN5GUoaovZxM+bTWC2ImO2fCaJSpjJwTxqRM6RHzxqRM6RHTtspUdI/T2hhanhB2iGO/3Avi6vtvvZvR3I7FwelU0zqLBMS+I9S87QBdhPqbvI25K/Rv6kNktq+ZSq2MJbY7H8inVuiKrR7xICW52E0Zu08Gu/o4W8VowrUrhafk/vyM+dKrbvPzX35l61Q1j7W0seAJoxd1tjm7MYG7mOY4rLu7bmnlbmaVrc86sPeiV01/d5v3Mv8ADKr0feR70T1fYfczP+jVtqt3/rv/AIkS1+UfdLvXkzKsPe+D80aasQ2Sj9KAuyD13/hC0+Td8jO5Q9mJK9H4/MmevJ/EcoL/AN8/DyJrL3K8fMsaplsyfpAb+eSepH/DC3rD3K8TEvvevuNUp/mt9UfBYUt5tLcZJRRdtrhjzE8xc4H6Au7B91tl9BN8zQ2cF9/Mwofxq23i/v5GvAL543g5oIsRcHIjlwQGQUVMI9IMY35sdaGt8G1Fh8F9DOTlbtvjH0MGC010lwl6mwL543jInM/Sf+YfzS+gz/Lft9DB/wCx+7+41PStT1UMso2xxvcPFrSQFhUoa5qPWzbqS0QcupGZ6i0ImrGl+fVNdKb53cCACeeJwPktu9qaKLS47DHs4a6u3htNWWCbZ8qmBsjHRvF2vaWuHEEWIXUZOLTR5KKksMyfV0mmro23+bMYXc7uMZv52Pkt64xUoN9mfUw6D5uul249DXV8+bpgvSzR9XpOR3/XjikH3Or+MZX0/Jk9Vul1Nr19TKu1ioVynarjKjJOnYomzhklAxRNnLJCGNRtnJftIt/RQH/hg/GxY0fzL72bE/yi7l6FShp7haWTGb2lp1Q0ha9LJmCD1V87j0o/iR58ln3VLbrXialhcZXNy8PoV3WTQ3ZpcI/VPuYjy3s8R8LK5bV+cjt3lW6oc1PZue4gp41cTK6I2oYpUzpEbUNUqOkcLaQyvZE350r2sb4vcGj4rtzUYuT4bSSCy0j9OsaAABsAAHgF8Y3k3j2QBAfCup2yRvjeLte0h1+Ftq6hJxkmt5zOKlFpmaaikisjt6TXh3h1ZPxDVt3uOZfh5mJYt88vHyNG0x/d5v3Mn4Csal7yPejZq+xLuZROjttqp37h/wDEjWryh7pd/ozK5P8Ae+D80aOsY2SmdJLLshPB7/e0f0Wlyc+lIzuUfZiSGoLh2Ro+i+QHxxX+BChvl/G+BLYv+CvEsaplwy3Xmxq5eTWA+PVj+q3bLZRX3xMK+f8AFf3wNOg+a31R8Fhy3m4txlmrI6mtixZYJHRnxLXR/EreuenRljqz6mDbdCtFPg8ehq6wDfCAymCztIBw2OrcQPI1FwVvS2W+P/PoYMXm4z/69TVlgm8ZS5n6R/x/8yt7P8v+30MF/mP3epo+noS+mmYNroZABxOE2CxqEtNSLfWjZrxcqckuplE6PpQyqsf2kTmt8QWu+DXLVv45pZ6mZVhJKrjrRpSxTaPBNs+CAynRrOvr2Ob6dV1g9USGQ+4Fb9R6KDT4LHywYFPp101xefnk1dYBvmadNOiS6OGraP1LjHJ6kli1x5Bwt9tbHJFXEpU3x2rw+/kUr2GYqXUZlThbTMtknThRM5ZJ04UTOGXLVrQEdREZHyOaQ8tsMOwBpvmOazbm5lTlpSLttawqw1N4LbNo6N1OKbrO6GsbiuL2aQQeG5Z3OPXrwaToxdLm87PoQmkdCRwR4myFxBAsbb/AK3SuJSlhozLmzhThqTIaWMizmmzmkFpG0EZgq1vWGZ8ZOLyi0MdFpCmwyHC4EYrEAtkHpNvuI+JCznqoVMo3oyhdUul/plS1r0JHStYWSOfjc4G9srAcAtC1uJVG00Ubm2jSScXkqVQFoRKhGVAUqOkTfRronr69jyO5TAyu4YhkweOI3+wVW5Qq6KDXF7PqXLSGqpnqNxXzRrlX0/rK+nqBG1gcwMBcDdpLiTsd4W3K9QtY1KepvaZ9xeSpVNKWVg9otdYSO9HKD4NI9uJHYVODR6uUafFMi9Oa3GVhjiYWB4s57rYrHaAAbDxup6Flplqm8levf646YLB2ak6DdHeokbYubhjaciGnMuI3XsLefFRXtwpdCPiTWNu49OXgWqpixscw7Htc0+YsqEXhpmhJZTRmOhqt1HUYnMPdxMlZvtvt5gHnZblaCrU8J9qMCjUdCplrsZetFaxRVEnVsa8HCXXcABYEC2ROeay6trOnHU8GtRu4VZaY5PGtmjTUU5DRd8ZD2DiQCC32E+5LWqqdTL3PYLuk6lPC3raU/VrThpC5rml0bzdzRk5rhliF/YQeA4LRubdVkmt5mW11zLaa2E7W66sw2iieXnZjAAB8iSfD3qrCwlnpvYW58oxx0E89pUtL0UjHAy36yZnWuvtGJzhY88r23XstCjOMl0Ny2GdWhOL6e9rJqtOe431R8FgS3s+ijuRRdc9COZIahg+TkN329B+8ngDtvxvyWrZ11KOh718zIvbdxlzi3P5HbonXIBobOxxcBbrG2OLmRcWPh7lFVsXnMH4ElHlBYxUXieNKa1mYdTTRvxyd3EbA5/RAO3mdnvXtKzUOlUexCrfOfQpJ5f3sICmoTBWRRkglk8AJGy5cw5cs1blU5yi5Lin6lOMObrxi+DXoaisI+gMxLP0h/jf5hbn/AF/2+hgP8z+71NOWGb5nGsGhn0kvWx3EePFG8eg698B4cuI81s29eNaGmW/j2mJc0JUJ647uHYWDR+uUTmjrWuY8DOwxNPMWzHgfaVUqWM0+htRbp8oQa6exkbrFrV1rDDCHBr8nvORIPotHPifYprez0PVMgub7WtEPid2pmgHRXnlbZ7haNh2tadriNxPDd55RXlwp9CO7iTWVs4dOW/gWtUDROTSuj2VMMkEg7krC13EX2OHMGxHgu6VR05qcd6OZxUouLPz9XaOfTTPgkHfidY8CNoeORFiPFfVwqRqQU47mYVSDhJxZ0U65ZGyTpyomcM72RgqGSPDrgpBwULieZJGngAUbicNn1lK7SPCJrYQdykSO0yLkgAUkUd5OKoU8T1EZUlSxOjY+j3V80dNd7bTTkPl4tFu5H5D3ucvnr6456ps3LYvqbVrS5uG3ey0KkWT41NKyQYXsa4cHAHzzXUZyi8xeDmcIzWJLJGP1XpSb9Tbwe8e66nV3WXHyKzsqD/T82dNHoWniN2QtDhscbuI8C65C4nXqT2NklO2pQ2xiSChJwgOCv0PBObyRAu+kCWnzLSCVLTr1KeyLIalvTqbZI8aP0LBA7FHHZ1rYsTnG3DMr2pXqVFiTPKVtTpvMUSChJyOrtB08xxPiBcdrgS0nxLSL+amhcVILEWQVLalUeZI80OhIITiZEA4bHG7iPAuJt5JO4qTWJMU7alTeYo+tXo2GU4pImuIFgSL5cPiuYVZwWIvB3OjTm8yWTqa0AADYBYDko28kiWARfLigIqfVqlebmEA/VLmD2NNlYjdVUsZKsrOjJ50+h1UOjIYP1cbWk7TtJHDEc1HOrOftMlp0adP2VgSaLhc/rDE0vuDjtncWsfcPYirTUdKewOhTctTSydijJTh/JEGPrOpZjxY8Vs8V74vG+al56pjTnYQ8xT1atKzvO5REx4c0EWIuDtBzuOCJ4DWSJm1apXG5hA9Vzmj2NNlYjd1VxKsrOjL9PodFFoaCE3ZE0OGxxu4jwLrkLidepPZJklO3pU9sUd6iJggCAqOv+qnbGCWIDtMQ7u7rGbeqJ47SDzI33F+xu+Zlpl7L+Xb9SrdUOcWVvXzMmiuCQQQWkhwIsQQbEEHYeS3nt3GMySp3qJo5ZIwSKNo4JCGVRtHLOls64weYPWSZepDBxzSLtI6RHTvUiR0iNqHKVHSLb0faqGV7ayZvybDeBh9Nw2SkfRG7ic9gzz7+70rmob+PZ2GjZ2+Xzkt3D6mnrFNQIAgCAIAgCAIAgCAIAgCAIAgCAIAgCAIAgCAIAgCAIAgCAqutuprKu8sZEdRb53oyWGQfbfuxDPxsLXrW9lS6MtsfLu+hUuLVVNsdj8+8zSropad/VzRljtwOwji07HDmFtQnGotUHkyKlOUHiSwfaGVeNEZ1xzLho5wfcTrnSeYPV06YPcHPLMu0j043uLiGtBLnGzWgXJPAAZkrvcss6SzsRcdWNRCSJasZDNtPtvzkPD6vt3hZtzf46NL4/T6mlb2X6qnw+v0NBAtkNg2BZJpnlAEAQBAEAQBAEAQBAEAQBAEAQBAEAQBAEAQBAEAQBAEAQBAEBz11DHM3BLG17TucL58RwPMLuFSUHmLwczhGaxJZKlpDo9jOcErmfUeOsb4A3Dh53V+nylJe2s/Io1OT4v2Hj5kJPqZWM2MY/wBR4H48KtRvqL3vHh9MlSVjVW5Z8frg5/7OVn/bO9rf9y7/ABVH+rzI/wAJW/p8j7Q6qVrv2Ibzc9v+hJ9y5d5QXH5M7jZVnwx4olaHo/cc5pwBvbELn77tn3VXnyiv0R+P36liHJz/AFv4ffoWvROg4KYfJRgOO157zz9o525DJUKtxUq+0y/ToQp+yiSUJK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B/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5929939"/>
            <a:ext cx="1133476" cy="644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AutoShape 7" descr="data:image/png;base64,iVBORw0KGgoAAAANSUhEUgAAATMAAACkCAMAAADMkjkjAAAAn1BMVEX///87s9JCQkI1NTU5OTk/Pz8wMDAvLy+ioqLb29szMzNVVVWRkZHy8vIrKyv8/Py0tLRGRkbi4uKYmJgmrs9lZWX4+PjMzMzDw8Pq6upMTEzT09ODg4OoqKjCwsJfX19wcHB4eHjj8/idnZ3v+PvH5vC4uLiTk5OEy+Ch1uZuw9uBgYFYWFhPudaPz+LW7fQfHx9kwNmy3uvJ6PGs2+mHYtTMAAAPoUlEQVR4nO1c62KyuhJVCVBRLipeAO9a29pa2359/2c7CSQhgQDBbUsPsP7sb0MCyWIys2YS2+n8TVy/v45Vj+H/Cvv3rgvx2dImiePLxXW7IRBtdtXj+fM4flPCCG3nx5a2bBy/zjxhLW0FeBQShmnrPv+renx/Dv+eswkj1tbSxuAKw2Q+YcTa3q9Vj/VPYP8iR1hLG0YqTErR9rKvetyV4fj1WZqwiDX30kja7McbCYtpa1aSYP/L0RXytH1+N4a263OR13cJimlrQkp6LNYV7uX967o/7q+P75dCa4S0PVY9px/GvnhNntk8af9c1BzS9lzZdH4FEhR0YbPj/vHx8YqW3VnC77n1Xp+fRdN3P1+gbWF3BmPji0R4destc/PtzO2GkZC3ICTjGm1n7znTd7tfyUaXiI39cz5r9a4UfWVP3n0hjfZxI/fd7iDJf8zza5cKJ/QLeMyc+oXJhi6s8b273+haDtufVc3md3DNmLnLzTvBj/uOLu4v4q7dbs21xlHMmXtmG13PydvRss0IuvGirieOxavLFrgurCbEluZ+VTOXX4N41lF4tD/hf/fC3Cpy8+KVXXN5JjYVF2eML677tc9YvJEtCVenW/daWtJVxUbU6bjd2MaSRY2ojZiz6mbzO3jPNjMmWrqXr+sXX9SwYWgQEd4NE9Ra40Ww9vAthpEojDKJVmhLYsbqLs+E0pToDOYSjgmM4SE/L7BRhJrLM1Hoi2Q+lzERy4ktL4wB/8Rhs+byjGOGNaEOl1YRyzvzxIgFce3lmWDeoVSwbW7V4kIF0+id/3+2f/2PJAg5S1gfrlYzhaNoAQrzgNrLM4GtoDknrc89X49XNoeKnJ5YntW7eoaQmjfyZ3ba+hJH90INJ843q57RzyNV3Q7pyKzzIDyf3SgjFd6tvTwTiNrQVeXtE8DFdwzNTBw3ay/PRKL2U3g1ZMvtsvpLWOSNImq9IRCmttCEIGHfIZW0q5iz2sszYSKAFl5qcZ7/IQ3x7DJSQlgnaoA8E1kUkv2IDy5U4iX3yaovkdZogDwTiNqoTPvuui+sDYpcu6hOW/MN4QgCWYFsyr5cuVAgDIeiveFfHn4lECyw2FZiNy+WEOm+Nd8QjiAqtsZbdUdyOEPMWTp0noXtagZR5ZAVDPigbYZUTa7sJsizTudbqBjY6Ld/OSd2iWO8JDt+/8qgK0bGkQ258HdM2VkD5Fn2kQ0JnSU4HdQIeSZW810poSXo2gh5lnXMRUo1pMsftd8QjpBBGd0bzkE6wW+EPMupLxZKLcGpokbIs7yz24Vd02uzEfIspyZb6M/t9GZCI+SZ+MiGHGfpQ+8SPrAWyDxNXMhZOlWt/Xk9DPGxixs5a4Q8yxa1xb+NEHT5lRFXj/Ki9nhE5mQLfsTSEHkmqm5HyCj/7MPi0OUiOpzcEHmWmQhk7LqlzyUU01w/ZP02QlyiyJQm3ebIs2xRK26d95PPpsizrB8kZlSp7RzKGiPPMqrbWfPPVibd5sizzOp2qcYY9T+vhyGsbmdtIGUccI/QGHkmFrVwadoC5J/ma8B5PYKiH+XLojlhsyM+d1GesW6TKIPRUOZvjRRQ9tKYAEBwLf5bQLmMPTdGZrB4vJ0197MRW8EifJf5U44MY5dmOTIeopJYIWPNScwzcCwbQtFfdmk89mXUmnturCPj8U82GLiXxtQxivElEwzo361qEeGl+A9e1v431KVxzA+hDdWwRcj5G2fuZ+vIMnAVh9CmJeMlIcin3G7TNWwhkiG01bASsNkNzVbDSoLmU62GLYGwJNlq2JK4nj9bDduiRYsWLVq0aNGiRYsWLVr8Ldh/ruhoOimc1vPxrOpxIZiLw27jj0b+YLp0+lWPJkb/Q0lD0xV/uKiWt5mz0QygYgBFB8NxpQOK0dd6QqjA0HdBZcMyn3RFTQwJWNO/YWxZnIWD1DcVsbZSgPBDWru/4DTyOPsPg1zpimKAG72392ZkfkZlftsz74l8zuAg1VvWg40Wljq6jbMgtSq5r7i66aH3BOVMBTFUlR3kuvxTx3rvZs7mOvt2OCwFDoi9Urn2IJyp2xXFZOdrzLe2TqWfujZu5qyvM0aujXYHOKCnqaoRB6dXHwcIZ4A3eW81iBetVdqHTMCtnJmxTQEwoerCDpZaeEOrfmnGnD0k75yoqamGWfKpW/VWzqaUMmvJhx9va6k9MC3/yLsjm7PObErWg7op+dSw4y2cOdS9GmnjnvuW/5e0hoCzTmdHSNOcUg/1rBs5m1FZpgndlle5/0fI5azzpt4UrObajZwdFLIwbwjWv4Z8zjwyByXtemfj+WIx74sWywqvzayXzvqo6zhFqU1WJljKz8D2Avi0oMjl2uMgSLxxBi/1C101Guy8z/bM5wwmMdjQfP56MHzTdM0wDF2bOsmRLLAjH9FSCXt7/epbUVewW/BPXRP9r8i6rfHDFFjoYZo1mHj8vcV0CxHNK3iFzTQLLGkb7wHNQNOtQTL336Fu2yhrtJ2ppkdjjdPIAs5skSyyVyM9lgSqocYCzt76QDfIPVwmMXr0vjkEBtNVH3AJ7RbfAQcZviDHG3YcQB9ydx0dVUQs+MHMrY7nATS86Ie0J+z3yn31AaqmAAN9tnWPzgXEaWQBZ5HSQvef6KWTkkhuYFZK7s0+BHlPbKQTK5F7c6nQjHqzhMWI0R/oiZcpPrvSnPBx4LUTGMxbP1A89kbcOECPfeEgfKoedOydxb4AqJ4cZ0SW03nPtnovBYWQNrPSN2nfsa+kbzKkzUlOIiVtJlb686gjhrSIM9UPeGoNr2Oqia4qq2EizhTHHiQ/sGpKcdYh/bCuHfeYB8VvJvJ89pHN2ZoZOzNoiy7PB2LTWWNhMJsytY/4YazmjTiDa49vAw3vLcU2G3QiztTdW6IjfXohZ8THaNHU+sSQgGaMRkAjTyTLaWPpOp2NpkdQw1srYkZAB6ORQTxFvHJ35FUSuZpN5qIaWm+k6tTvxr7Via1a1ZS4DZiENxTYz6BexooDQcRZ9FmBrvojjT5Id6Q4Iw5NwcHvFUSMDeembc+CLSYIYP9r9/v9AHcZ9Qmie35k9OqhP7Ntc+3jZsQt08+vy7izdegiVGu7RuMYPxEfEgucmDNtOodv9Ca4TZgMg5UHB3EakbATG9qAyXgfxjMoZlZxvJDi7ITfTGKZacGgYg2p3xji+0bcBfvylD6bo66M0tvgD4rXk03Gr0opjTcY3vQpNY8FJkSnS51yphOts6B1B5VEi5lPSEtzZtBIaZJWBjLjQs4WCUPq9Df+jlU0+BVarBpMwllStJ4G/pDhw8SPtqJrJHFKasEMzHb+lF3Ew6g7mJALhDMQj+yVLOE4MpMgp9M5Ec40+iQYaIlfQd+3kLM54SxLmmPZy9hPJmdJ7Di6Z/hN6qCgmxhjjbNayhlgph5o6clgj2DQbA1zxqgriCfiosx7cIY/FHNfmjM8K+wqiTy7kbMOXunUIwg4M7FRsUUTbJ/xN8ec8V4Vf5EwPsmvzSzO8ApTt/EVWc7ws3G9s+TaTIHYB1n9As46OOqzfJBmD4nn6HxKhT0aGqt8DJhkNDBBYk3Ic4ZFLH633SO4reKDQ4pCwpOIM2xnVkr6Ms3EnGE/AtVdMWeHhNZIYXY7ZwHHGXW+etmycAQZzrSbOXuIp1nIWY7QtM3xfH1a8YqhI8XZzOzDrtixkncn5LM8wnGc/B/ljGQVAwnOiN7WeKHpnYabHioHkR1vec76zutAhdmCoiRypacSuRN912IyHSloHETS/xBnuE6FnG0RZ2PsNTmB6h1GugL4RFeSs2AJUFe2J303KZ+pshslM2djGYlx/BRnC3nOaN4ch01vZyUmLc1ZsEkWg9h3E+EoWQuyD5pox716Oxul3NmK5sPRLjdRVRKcLePyTbRBnng3zWNkao5BT+HH8bNr8yTtz06kRkHTsSVJhoEG/O1w5TiyMWD2RugFujrYTVanAx8DaIzuGcUZ54lUN4FhjKbLB2c9+Btxc9ZLfvkJbq/0nvC2hbTWwNulqj54wDsvCa1BnafEHsrcIoztFqQM9aOc4VQVjSyfM7rBSXbSSfnMitWarKbF270qiEXLPMFZvIuuJ3ZXkiDlM+01nv3PckaUjFPA2RNxygoxM0wiK9ZkOcPhTWWGm+IsoHVzS7gnPCeJNPYZgN01+VHOSHxCe0l5nA3pQQCaAWJb2TKtJDkb41Se3ShNcUZlbU9VBMJ2aVn4zfjbcacCf5SzAyl0d/I4G7/RuEQ/uieYeKY/4/NGrG+4YxhJf0ZOLURjTgZPbwOfq0SeLlopvJC7N2es4CH1g9CwszgLmH0qWuckFsoN45DmDL+AO06E9Y3BOipsVey7nXhXS+k5TPgcD6MBaWFZK5JAXNVozlS47sEZt+63+OHhtgHlbBnMCdarXY/ZI9Lj4huuP7GbaUu2golBPkpoKV7kg8g6jEdibkS50iuz86Eo29UiCIK1MxxQVWih1puULdATRffijClt00FFTomeDQUahmHwaZHF1ivxDRoT5mQjhOOMbIYYw2Cx1D5CM/VIuY+4cYcmE7yNT9lNUBUYaEhsthWeIBwS48bLf7ylpf67cdYD4IDOaYxXdAc52p0qOoOs6lwNaEgWwOBhvTgNe2ivLqVp6V4V0pvwn1o4QiLy9elqsXBeDTTU9NqE2Gae2g7HEzrEBVXWw9NifXiz6DjuyBnaqrMsK/6lAt7FLeDM8PmYT7c3oQHgr29MU/54zO+mg3CXPT6OF3ZF/1Cirklf+iTYISePAng8I2oMCh4HuHMMSIOcFsjjDPqT1BGqZeL4ADpwYSU5S7ayQsef2spXgmgvIRWz56rgkALqoW/JZBfJQw76DoeUu3GWLEQY204BZzAp9FeCYs6W66CMAnJ6luWMP+oAIh9mcgdLVH0DB24IOUPZXbpkoWo+E3RX/PkTdBLTMe7JmbLwufFatEHfAgIomvU2yThUfrDwdOAaUw6I1fkH6sIdTJltSb1IVawl2X+lRST4QUbhIYEJen1KiaG2zpulsAelDGvL51MLlZ5eUKxXFEBNTYFPo3w40dR0Nobh2X6wnOFmaX1mD+PxWpuYDm+YxuThJDy+iGGuNtAjQR++O2E7nD/BXkmBt+wpsJG6dZjxjScDeNEA/pBI2xN6oTi59JzlAHqrMGpOn9bpTYLTTkWvANOVSR6PnkaGPsfTYY+Z4kvskfBUMyYP8B42ob8cZBlQGZieV1yugY3SE7U9r8xJYvgMz8x+lfAV/xGJ3Mm8/xvqB3Fdo0UeWs7Ko+WsPFrOyqPlrDxazsqj5aw8Ws7Kw1ei/KrlTB6rh/AX5ocs+f8/Q9wwRJ0Ou5A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70826" y="5990033"/>
            <a:ext cx="982374" cy="524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79297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pic>
        <p:nvPicPr>
          <p:cNvPr id="340" name="Shape 340"/>
          <p:cNvPicPr preferRelativeResize="0"/>
          <p:nvPr/>
        </p:nvPicPr>
        <p:blipFill rotWithShape="1">
          <a:blip r:embed="rId3" cstate="print">
            <a:alphaModFix/>
          </a:blip>
          <a:srcRect/>
          <a:stretch/>
        </p:blipFill>
        <p:spPr>
          <a:xfrm>
            <a:off x="2133600" y="1295400"/>
            <a:ext cx="4876799" cy="3657600"/>
          </a:xfrm>
          <a:prstGeom prst="rect">
            <a:avLst/>
          </a:prstGeom>
          <a:noFill/>
          <a:ln>
            <a:noFill/>
          </a:ln>
        </p:spPr>
      </p:pic>
    </p:spTree>
    <p:extLst>
      <p:ext uri="{BB962C8B-B14F-4D97-AF65-F5344CB8AC3E}">
        <p14:creationId xmlns:p14="http://schemas.microsoft.com/office/powerpoint/2010/main" val="642624994"/>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200" b="1" i="0" u="none" strike="noStrike" kern="1200" cap="none" spc="0" normalizeH="0" baseline="0" noProof="0" dirty="0" smtClean="0">
                <a:ln>
                  <a:noFill/>
                </a:ln>
                <a:solidFill>
                  <a:schemeClr val="dk1"/>
                </a:solidFill>
                <a:effectLst/>
                <a:uLnTx/>
                <a:uFillTx/>
                <a:latin typeface="Calibri"/>
                <a:ea typeface="Calibri"/>
                <a:cs typeface="Calibri"/>
                <a:sym typeface="Calibri"/>
              </a:rPr>
              <a:t>Lifespan assays</a:t>
            </a:r>
          </a:p>
        </p:txBody>
      </p:sp>
      <p:graphicFrame>
        <p:nvGraphicFramePr>
          <p:cNvPr id="4" name="Chart 3"/>
          <p:cNvGraphicFramePr>
            <a:graphicFrameLocks/>
          </p:cNvGraphicFramePr>
          <p:nvPr>
            <p:extLst>
              <p:ext uri="{D42A27DB-BD31-4B8C-83A1-F6EECF244321}">
                <p14:modId xmlns:p14="http://schemas.microsoft.com/office/powerpoint/2010/main" val="2840377967"/>
              </p:ext>
            </p:extLst>
          </p:nvPr>
        </p:nvGraphicFramePr>
        <p:xfrm>
          <a:off x="304800" y="1104900"/>
          <a:ext cx="4181475"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3264114053"/>
              </p:ext>
            </p:extLst>
          </p:nvPr>
        </p:nvGraphicFramePr>
        <p:xfrm>
          <a:off x="4794011" y="1134811"/>
          <a:ext cx="4197589" cy="26833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494610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200" b="1" i="0" u="none" strike="noStrike" kern="1200" cap="none" spc="0" normalizeH="0" baseline="0" noProof="0" dirty="0" smtClean="0">
                <a:ln>
                  <a:noFill/>
                </a:ln>
                <a:solidFill>
                  <a:schemeClr val="dk1"/>
                </a:solidFill>
                <a:effectLst/>
                <a:uLnTx/>
                <a:uFillTx/>
                <a:latin typeface="Calibri"/>
                <a:ea typeface="Calibri"/>
                <a:cs typeface="Calibri"/>
                <a:sym typeface="Calibri"/>
              </a:rPr>
              <a:t>Lifespan assays: F1 generation</a:t>
            </a:r>
          </a:p>
        </p:txBody>
      </p:sp>
      <p:pic>
        <p:nvPicPr>
          <p:cNvPr id="1026" name="Picture 2" descr="C:\Users\Manoj\Desktop\DAC3\Lifespan legen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5791200"/>
            <a:ext cx="1953159"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Chart 17"/>
          <p:cNvGraphicFramePr>
            <a:graphicFrameLocks/>
          </p:cNvGraphicFramePr>
          <p:nvPr>
            <p:extLst>
              <p:ext uri="{D42A27DB-BD31-4B8C-83A1-F6EECF244321}">
                <p14:modId xmlns:p14="http://schemas.microsoft.com/office/powerpoint/2010/main" val="423421769"/>
              </p:ext>
            </p:extLst>
          </p:nvPr>
        </p:nvGraphicFramePr>
        <p:xfrm>
          <a:off x="325074" y="814864"/>
          <a:ext cx="3598004" cy="236767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Chart 18"/>
          <p:cNvGraphicFramePr>
            <a:graphicFrameLocks/>
          </p:cNvGraphicFramePr>
          <p:nvPr>
            <p:extLst>
              <p:ext uri="{D42A27DB-BD31-4B8C-83A1-F6EECF244321}">
                <p14:modId xmlns:p14="http://schemas.microsoft.com/office/powerpoint/2010/main" val="1909426300"/>
              </p:ext>
            </p:extLst>
          </p:nvPr>
        </p:nvGraphicFramePr>
        <p:xfrm>
          <a:off x="313177" y="3191370"/>
          <a:ext cx="3583698" cy="235336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Chart 19"/>
          <p:cNvGraphicFramePr>
            <a:graphicFrameLocks/>
          </p:cNvGraphicFramePr>
          <p:nvPr>
            <p:extLst>
              <p:ext uri="{D42A27DB-BD31-4B8C-83A1-F6EECF244321}">
                <p14:modId xmlns:p14="http://schemas.microsoft.com/office/powerpoint/2010/main" val="1002227802"/>
              </p:ext>
            </p:extLst>
          </p:nvPr>
        </p:nvGraphicFramePr>
        <p:xfrm>
          <a:off x="5147058" y="825576"/>
          <a:ext cx="3669534" cy="237482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Chart 20"/>
          <p:cNvGraphicFramePr>
            <a:graphicFrameLocks/>
          </p:cNvGraphicFramePr>
          <p:nvPr>
            <p:extLst>
              <p:ext uri="{D42A27DB-BD31-4B8C-83A1-F6EECF244321}">
                <p14:modId xmlns:p14="http://schemas.microsoft.com/office/powerpoint/2010/main" val="1231537385"/>
              </p:ext>
            </p:extLst>
          </p:nvPr>
        </p:nvGraphicFramePr>
        <p:xfrm>
          <a:off x="5114926" y="3202082"/>
          <a:ext cx="3648074" cy="236051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9735623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200" b="1" i="0" u="none" strike="noStrike" kern="1200" cap="none" spc="0" normalizeH="0" baseline="0" noProof="0" dirty="0" smtClean="0">
                <a:ln>
                  <a:noFill/>
                </a:ln>
                <a:solidFill>
                  <a:schemeClr val="dk1"/>
                </a:solidFill>
                <a:effectLst/>
                <a:uLnTx/>
                <a:uFillTx/>
                <a:latin typeface="Calibri"/>
                <a:ea typeface="Calibri"/>
                <a:cs typeface="Calibri"/>
                <a:sym typeface="Calibri"/>
              </a:rPr>
              <a:t>Lifespan assays: F2 generation</a:t>
            </a:r>
          </a:p>
        </p:txBody>
      </p:sp>
      <p:pic>
        <p:nvPicPr>
          <p:cNvPr id="1026" name="Picture 2" descr="C:\Users\Manoj\Desktop\DAC3\Lifespan legen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5791200"/>
            <a:ext cx="1953159"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Chart 17"/>
          <p:cNvGraphicFramePr>
            <a:graphicFrameLocks/>
          </p:cNvGraphicFramePr>
          <p:nvPr>
            <p:extLst>
              <p:ext uri="{D42A27DB-BD31-4B8C-83A1-F6EECF244321}">
                <p14:modId xmlns:p14="http://schemas.microsoft.com/office/powerpoint/2010/main" val="2200744041"/>
              </p:ext>
            </p:extLst>
          </p:nvPr>
        </p:nvGraphicFramePr>
        <p:xfrm>
          <a:off x="381001" y="908685"/>
          <a:ext cx="3781424" cy="226885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Chart 18"/>
          <p:cNvGraphicFramePr>
            <a:graphicFrameLocks/>
          </p:cNvGraphicFramePr>
          <p:nvPr>
            <p:extLst>
              <p:ext uri="{D42A27DB-BD31-4B8C-83A1-F6EECF244321}">
                <p14:modId xmlns:p14="http://schemas.microsoft.com/office/powerpoint/2010/main" val="2303894098"/>
              </p:ext>
            </p:extLst>
          </p:nvPr>
        </p:nvGraphicFramePr>
        <p:xfrm>
          <a:off x="381001" y="3352800"/>
          <a:ext cx="3781424" cy="226885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Chart 19"/>
          <p:cNvGraphicFramePr>
            <a:graphicFrameLocks/>
          </p:cNvGraphicFramePr>
          <p:nvPr>
            <p:extLst>
              <p:ext uri="{D42A27DB-BD31-4B8C-83A1-F6EECF244321}">
                <p14:modId xmlns:p14="http://schemas.microsoft.com/office/powerpoint/2010/main" val="1473905089"/>
              </p:ext>
            </p:extLst>
          </p:nvPr>
        </p:nvGraphicFramePr>
        <p:xfrm>
          <a:off x="4953001" y="908685"/>
          <a:ext cx="3781424" cy="226885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Chart 20"/>
          <p:cNvGraphicFramePr>
            <a:graphicFrameLocks/>
          </p:cNvGraphicFramePr>
          <p:nvPr>
            <p:extLst>
              <p:ext uri="{D42A27DB-BD31-4B8C-83A1-F6EECF244321}">
                <p14:modId xmlns:p14="http://schemas.microsoft.com/office/powerpoint/2010/main" val="3962429395"/>
              </p:ext>
            </p:extLst>
          </p:nvPr>
        </p:nvGraphicFramePr>
        <p:xfrm>
          <a:off x="4981576" y="3362325"/>
          <a:ext cx="3781424" cy="226885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7927986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103"/>
          <p:cNvSpPr txBox="1">
            <a:spLocks/>
          </p:cNvSpPr>
          <p:nvPr/>
        </p:nvSpPr>
        <p:spPr>
          <a:xfrm>
            <a:off x="0" y="0"/>
            <a:ext cx="9144000" cy="685799"/>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chemeClr val="dk1"/>
              </a:buClr>
              <a:buSzPct val="25000"/>
              <a:buFont typeface="Calibri"/>
              <a:buNone/>
              <a:tabLst/>
              <a:defRPr/>
            </a:pPr>
            <a:r>
              <a:rPr kumimoji="0" lang="en-US" sz="2400" b="1" i="0" u="none" strike="noStrike" kern="1200" cap="none" spc="0" normalizeH="0" baseline="0" noProof="0" dirty="0" smtClean="0">
                <a:ln>
                  <a:noFill/>
                </a:ln>
                <a:solidFill>
                  <a:schemeClr val="dk1"/>
                </a:solidFill>
                <a:effectLst/>
                <a:uLnTx/>
                <a:uFillTx/>
                <a:latin typeface="Calibri"/>
                <a:ea typeface="Calibri"/>
                <a:cs typeface="Calibri"/>
                <a:sym typeface="Calibri"/>
              </a:rPr>
              <a:t>General schematic to test epigenetic</a:t>
            </a:r>
            <a:r>
              <a:rPr kumimoji="0" lang="en-US" sz="2400" b="1" i="0" u="none" strike="noStrike" kern="1200" cap="none" spc="0" normalizeH="0" noProof="0" dirty="0" smtClean="0">
                <a:ln>
                  <a:noFill/>
                </a:ln>
                <a:solidFill>
                  <a:schemeClr val="dk1"/>
                </a:solidFill>
                <a:effectLst/>
                <a:uLnTx/>
                <a:uFillTx/>
                <a:latin typeface="Calibri"/>
                <a:ea typeface="Calibri"/>
                <a:cs typeface="Calibri"/>
                <a:sym typeface="Calibri"/>
              </a:rPr>
              <a:t> in</a:t>
            </a:r>
            <a:r>
              <a:rPr kumimoji="0" lang="en-US" sz="2400" b="1" i="0" u="none" strike="noStrike" kern="1200" cap="none" spc="0" normalizeH="0" baseline="0" noProof="0" dirty="0" smtClean="0">
                <a:ln>
                  <a:noFill/>
                </a:ln>
                <a:solidFill>
                  <a:schemeClr val="dk1"/>
                </a:solidFill>
                <a:effectLst/>
                <a:uLnTx/>
                <a:uFillTx/>
                <a:latin typeface="Calibri"/>
                <a:ea typeface="Calibri"/>
                <a:cs typeface="Calibri"/>
                <a:sym typeface="Calibri"/>
              </a:rPr>
              <a:t>heritance</a:t>
            </a:r>
            <a:endParaRPr kumimoji="0" lang="en-US" sz="24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grpSp>
        <p:nvGrpSpPr>
          <p:cNvPr id="90" name="Group 89"/>
          <p:cNvGrpSpPr/>
          <p:nvPr/>
        </p:nvGrpSpPr>
        <p:grpSpPr>
          <a:xfrm>
            <a:off x="685800" y="1819275"/>
            <a:ext cx="2770837" cy="3139443"/>
            <a:chOff x="3172763" y="1819648"/>
            <a:chExt cx="2770837" cy="3139443"/>
          </a:xfrm>
        </p:grpSpPr>
        <p:pic>
          <p:nvPicPr>
            <p:cNvPr id="60" name="Picture 2" descr="C:\Users\Manoj\Desktop\DAC3\1281-male-gender-symbol.jp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8038" b="7426"/>
            <a:stretch/>
          </p:blipFill>
          <p:spPr bwMode="auto">
            <a:xfrm>
              <a:off x="3429000" y="1837136"/>
              <a:ext cx="478126" cy="40418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3" descr="C:\Users\Manoj\Desktop\DAC3\1282-female-gender-symbol.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4117" b="4031"/>
            <a:stretch/>
          </p:blipFill>
          <p:spPr bwMode="auto">
            <a:xfrm>
              <a:off x="4770151" y="1819648"/>
              <a:ext cx="478124" cy="43916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3172763" y="2286000"/>
              <a:ext cx="990600" cy="369332"/>
            </a:xfrm>
            <a:prstGeom prst="rect">
              <a:avLst/>
            </a:prstGeom>
            <a:noFill/>
          </p:spPr>
          <p:txBody>
            <a:bodyPr wrap="square" rtlCol="0">
              <a:spAutoFit/>
            </a:bodyPr>
            <a:lstStyle/>
            <a:p>
              <a:pPr algn="ctr"/>
              <a:r>
                <a:rPr lang="en-IN" dirty="0" smtClean="0"/>
                <a:t>Exposed</a:t>
              </a:r>
              <a:endParaRPr lang="en-US" dirty="0"/>
            </a:p>
          </p:txBody>
        </p:sp>
        <p:sp>
          <p:nvSpPr>
            <p:cNvPr id="63" name="TextBox 62"/>
            <p:cNvSpPr txBox="1"/>
            <p:nvPr/>
          </p:nvSpPr>
          <p:spPr>
            <a:xfrm>
              <a:off x="4495800" y="2286000"/>
              <a:ext cx="990600" cy="369332"/>
            </a:xfrm>
            <a:prstGeom prst="rect">
              <a:avLst/>
            </a:prstGeom>
            <a:noFill/>
          </p:spPr>
          <p:txBody>
            <a:bodyPr wrap="square" rtlCol="0">
              <a:spAutoFit/>
            </a:bodyPr>
            <a:lstStyle/>
            <a:p>
              <a:pPr algn="ctr"/>
              <a:r>
                <a:rPr lang="en-IN" dirty="0" smtClean="0"/>
                <a:t>Normal</a:t>
              </a:r>
              <a:endParaRPr lang="en-US" dirty="0"/>
            </a:p>
          </p:txBody>
        </p:sp>
        <p:cxnSp>
          <p:nvCxnSpPr>
            <p:cNvPr id="57" name="Straight Connector 56"/>
            <p:cNvCxnSpPr>
              <a:stCxn id="60" idx="3"/>
              <a:endCxn id="61" idx="1"/>
            </p:cNvCxnSpPr>
            <p:nvPr/>
          </p:nvCxnSpPr>
          <p:spPr>
            <a:xfrm>
              <a:off x="3907126" y="2039229"/>
              <a:ext cx="863025" cy="0"/>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Arrow Connector 65"/>
            <p:cNvCxnSpPr/>
            <p:nvPr/>
          </p:nvCxnSpPr>
          <p:spPr>
            <a:xfrm>
              <a:off x="4338638" y="2057400"/>
              <a:ext cx="0" cy="10371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69" name="Picture 2" descr="C:\Users\Manoj\Desktop\DAC3\1281-male-gender-symbol.jp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8038" b="7426"/>
            <a:stretch/>
          </p:blipFill>
          <p:spPr bwMode="auto">
            <a:xfrm>
              <a:off x="4124325" y="3238411"/>
              <a:ext cx="478126" cy="404186"/>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3" descr="C:\Users\Manoj\Desktop\DAC3\1282-female-gender-symbol.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4117" b="4031"/>
            <a:stretch/>
          </p:blipFill>
          <p:spPr bwMode="auto">
            <a:xfrm>
              <a:off x="5465476" y="3220923"/>
              <a:ext cx="478124" cy="439162"/>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Straight Connector 70"/>
            <p:cNvCxnSpPr>
              <a:stCxn id="69" idx="3"/>
              <a:endCxn id="70" idx="1"/>
            </p:cNvCxnSpPr>
            <p:nvPr/>
          </p:nvCxnSpPr>
          <p:spPr>
            <a:xfrm>
              <a:off x="4602451" y="3440504"/>
              <a:ext cx="863025" cy="0"/>
            </a:xfrm>
            <a:prstGeom prst="line">
              <a:avLst/>
            </a:prstGeom>
          </p:spPr>
          <p:style>
            <a:lnRef idx="2">
              <a:schemeClr val="dk1"/>
            </a:lnRef>
            <a:fillRef idx="0">
              <a:schemeClr val="dk1"/>
            </a:fillRef>
            <a:effectRef idx="1">
              <a:schemeClr val="dk1"/>
            </a:effectRef>
            <a:fontRef idx="minor">
              <a:schemeClr val="tx1"/>
            </a:fontRef>
          </p:style>
        </p:cxnSp>
        <p:cxnSp>
          <p:nvCxnSpPr>
            <p:cNvPr id="72" name="Straight Arrow Connector 71"/>
            <p:cNvCxnSpPr/>
            <p:nvPr/>
          </p:nvCxnSpPr>
          <p:spPr>
            <a:xfrm>
              <a:off x="5033963" y="3458675"/>
              <a:ext cx="0" cy="10371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73" name="Picture 2" descr="C:\Users\Manoj\Desktop\DAC3\1281-male-gender-symbol.jp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8038" b="7426"/>
            <a:stretch/>
          </p:blipFill>
          <p:spPr bwMode="auto">
            <a:xfrm>
              <a:off x="4800600" y="4554905"/>
              <a:ext cx="478126" cy="4041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4" name="Group 93"/>
          <p:cNvGrpSpPr/>
          <p:nvPr/>
        </p:nvGrpSpPr>
        <p:grpSpPr>
          <a:xfrm>
            <a:off x="5257800" y="1819275"/>
            <a:ext cx="3429000" cy="4352925"/>
            <a:chOff x="6096000" y="1819275"/>
            <a:chExt cx="3429000" cy="4352925"/>
          </a:xfrm>
        </p:grpSpPr>
        <p:cxnSp>
          <p:nvCxnSpPr>
            <p:cNvPr id="78" name="Straight Arrow Connector 77"/>
            <p:cNvCxnSpPr/>
            <p:nvPr/>
          </p:nvCxnSpPr>
          <p:spPr>
            <a:xfrm>
              <a:off x="7234238" y="2057027"/>
              <a:ext cx="0" cy="10371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79" name="Picture 2" descr="C:\Users\Manoj\Desktop\DAC3\1281-male-gender-symbol.jp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8038" b="7426"/>
            <a:stretch/>
          </p:blipFill>
          <p:spPr bwMode="auto">
            <a:xfrm>
              <a:off x="7019925" y="3238038"/>
              <a:ext cx="478126" cy="404186"/>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3" descr="C:\Users\Manoj\Desktop\DAC3\1282-female-gender-symbol.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4117" b="4031"/>
            <a:stretch/>
          </p:blipFill>
          <p:spPr bwMode="auto">
            <a:xfrm>
              <a:off x="8361076" y="3220550"/>
              <a:ext cx="478124" cy="439162"/>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p:cNvCxnSpPr>
              <a:stCxn id="79" idx="3"/>
              <a:endCxn id="80" idx="1"/>
            </p:cNvCxnSpPr>
            <p:nvPr/>
          </p:nvCxnSpPr>
          <p:spPr>
            <a:xfrm>
              <a:off x="7498051" y="3440131"/>
              <a:ext cx="863025" cy="0"/>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Arrow Connector 81"/>
            <p:cNvCxnSpPr/>
            <p:nvPr/>
          </p:nvCxnSpPr>
          <p:spPr>
            <a:xfrm>
              <a:off x="7929563" y="3458302"/>
              <a:ext cx="0" cy="10371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83" name="Picture 2" descr="C:\Users\Manoj\Desktop\DAC3\1281-male-gender-symbol.jp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8038" b="7426"/>
            <a:stretch/>
          </p:blipFill>
          <p:spPr bwMode="auto">
            <a:xfrm>
              <a:off x="7696200" y="4525166"/>
              <a:ext cx="478126" cy="404186"/>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p:cNvSpPr txBox="1"/>
            <p:nvPr/>
          </p:nvSpPr>
          <p:spPr>
            <a:xfrm>
              <a:off x="6096000" y="2285627"/>
              <a:ext cx="990600" cy="369332"/>
            </a:xfrm>
            <a:prstGeom prst="rect">
              <a:avLst/>
            </a:prstGeom>
            <a:noFill/>
          </p:spPr>
          <p:txBody>
            <a:bodyPr wrap="square" rtlCol="0">
              <a:spAutoFit/>
            </a:bodyPr>
            <a:lstStyle/>
            <a:p>
              <a:pPr algn="ctr"/>
              <a:r>
                <a:rPr lang="en-IN" dirty="0" smtClean="0"/>
                <a:t>Exposed</a:t>
              </a:r>
              <a:endParaRPr lang="en-US" dirty="0"/>
            </a:p>
          </p:txBody>
        </p:sp>
        <p:sp>
          <p:nvSpPr>
            <p:cNvPr id="87" name="TextBox 86"/>
            <p:cNvSpPr txBox="1"/>
            <p:nvPr/>
          </p:nvSpPr>
          <p:spPr>
            <a:xfrm>
              <a:off x="7419037" y="2285627"/>
              <a:ext cx="990600" cy="369332"/>
            </a:xfrm>
            <a:prstGeom prst="rect">
              <a:avLst/>
            </a:prstGeom>
            <a:noFill/>
          </p:spPr>
          <p:txBody>
            <a:bodyPr wrap="square" rtlCol="0">
              <a:spAutoFit/>
            </a:bodyPr>
            <a:lstStyle/>
            <a:p>
              <a:pPr algn="ctr"/>
              <a:r>
                <a:rPr lang="en-IN" dirty="0" smtClean="0"/>
                <a:t>Normal</a:t>
              </a:r>
              <a:endParaRPr lang="en-US" dirty="0"/>
            </a:p>
          </p:txBody>
        </p:sp>
        <p:grpSp>
          <p:nvGrpSpPr>
            <p:cNvPr id="67" name="Group 66"/>
            <p:cNvGrpSpPr/>
            <p:nvPr/>
          </p:nvGrpSpPr>
          <p:grpSpPr>
            <a:xfrm flipH="1">
              <a:off x="6352237" y="1819275"/>
              <a:ext cx="1819275" cy="439162"/>
              <a:chOff x="6352237" y="1819275"/>
              <a:chExt cx="1819275" cy="439162"/>
            </a:xfrm>
          </p:grpSpPr>
          <p:pic>
            <p:nvPicPr>
              <p:cNvPr id="84" name="Picture 2" descr="C:\Users\Manoj\Desktop\DAC3\1281-male-gender-symbol.jp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8038" b="7426"/>
              <a:stretch/>
            </p:blipFill>
            <p:spPr bwMode="auto">
              <a:xfrm flipH="1">
                <a:off x="6352237" y="1836763"/>
                <a:ext cx="478126" cy="40418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3" descr="C:\Users\Manoj\Desktop\DAC3\1282-female-gender-symbol.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4117" b="4031"/>
              <a:stretch/>
            </p:blipFill>
            <p:spPr bwMode="auto">
              <a:xfrm>
                <a:off x="7693388" y="1819275"/>
                <a:ext cx="478124" cy="439162"/>
              </a:xfrm>
              <a:prstGeom prst="rect">
                <a:avLst/>
              </a:prstGeom>
              <a:noFill/>
              <a:extLst>
                <a:ext uri="{909E8E84-426E-40DD-AFC4-6F175D3DCCD1}">
                  <a14:hiddenFill xmlns:a14="http://schemas.microsoft.com/office/drawing/2010/main">
                    <a:solidFill>
                      <a:srgbClr val="FFFFFF"/>
                    </a:solidFill>
                  </a14:hiddenFill>
                </a:ext>
              </a:extLst>
            </p:spPr>
          </p:pic>
          <p:cxnSp>
            <p:nvCxnSpPr>
              <p:cNvPr id="88" name="Straight Connector 87"/>
              <p:cNvCxnSpPr>
                <a:stCxn id="84" idx="1"/>
                <a:endCxn id="85" idx="1"/>
              </p:cNvCxnSpPr>
              <p:nvPr/>
            </p:nvCxnSpPr>
            <p:spPr>
              <a:xfrm>
                <a:off x="6830363" y="2038856"/>
                <a:ext cx="863025" cy="0"/>
              </a:xfrm>
              <a:prstGeom prst="line">
                <a:avLst/>
              </a:prstGeom>
            </p:spPr>
            <p:style>
              <a:lnRef idx="2">
                <a:schemeClr val="dk1"/>
              </a:lnRef>
              <a:fillRef idx="0">
                <a:schemeClr val="dk1"/>
              </a:fillRef>
              <a:effectRef idx="1">
                <a:schemeClr val="dk1"/>
              </a:effectRef>
              <a:fontRef idx="minor">
                <a:schemeClr val="tx1"/>
              </a:fontRef>
            </p:style>
          </p:cxnSp>
        </p:grpSp>
        <p:pic>
          <p:nvPicPr>
            <p:cNvPr id="91" name="Picture 3" descr="C:\Users\Manoj\Desktop\DAC3\1282-female-gender-symbol.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4117" b="4031"/>
            <a:stretch/>
          </p:blipFill>
          <p:spPr bwMode="auto">
            <a:xfrm>
              <a:off x="9046876" y="4507678"/>
              <a:ext cx="478124" cy="439162"/>
            </a:xfrm>
            <a:prstGeom prst="rect">
              <a:avLst/>
            </a:prstGeom>
            <a:noFill/>
            <a:extLst>
              <a:ext uri="{909E8E84-426E-40DD-AFC4-6F175D3DCCD1}">
                <a14:hiddenFill xmlns:a14="http://schemas.microsoft.com/office/drawing/2010/main">
                  <a:solidFill>
                    <a:srgbClr val="FFFFFF"/>
                  </a:solidFill>
                </a14:hiddenFill>
              </a:ext>
            </a:extLst>
          </p:spPr>
        </p:pic>
        <p:cxnSp>
          <p:nvCxnSpPr>
            <p:cNvPr id="92" name="Straight Connector 91"/>
            <p:cNvCxnSpPr>
              <a:stCxn id="83" idx="3"/>
              <a:endCxn id="91" idx="1"/>
            </p:cNvCxnSpPr>
            <p:nvPr/>
          </p:nvCxnSpPr>
          <p:spPr>
            <a:xfrm>
              <a:off x="8174326" y="4727259"/>
              <a:ext cx="872550" cy="0"/>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Arrow Connector 92"/>
            <p:cNvCxnSpPr/>
            <p:nvPr/>
          </p:nvCxnSpPr>
          <p:spPr>
            <a:xfrm>
              <a:off x="8615363" y="4724400"/>
              <a:ext cx="0" cy="10371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5" name="Picture 2" descr="C:\Users\Manoj\Desktop\DAC3\1281-male-gender-symbol.jp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8038" b="7426"/>
            <a:stretch/>
          </p:blipFill>
          <p:spPr bwMode="auto">
            <a:xfrm>
              <a:off x="8382000" y="5768014"/>
              <a:ext cx="478126" cy="4041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Group 96"/>
          <p:cNvGrpSpPr/>
          <p:nvPr/>
        </p:nvGrpSpPr>
        <p:grpSpPr>
          <a:xfrm>
            <a:off x="4114800" y="1819275"/>
            <a:ext cx="609600" cy="4352925"/>
            <a:chOff x="4495800" y="1819275"/>
            <a:chExt cx="609600" cy="4352925"/>
          </a:xfrm>
        </p:grpSpPr>
        <p:sp>
          <p:nvSpPr>
            <p:cNvPr id="96" name="TextBox 95"/>
            <p:cNvSpPr txBox="1"/>
            <p:nvPr/>
          </p:nvSpPr>
          <p:spPr>
            <a:xfrm>
              <a:off x="4495800" y="1819275"/>
              <a:ext cx="609600" cy="400110"/>
            </a:xfrm>
            <a:prstGeom prst="rect">
              <a:avLst/>
            </a:prstGeom>
            <a:noFill/>
          </p:spPr>
          <p:txBody>
            <a:bodyPr wrap="square" rtlCol="0">
              <a:spAutoFit/>
            </a:bodyPr>
            <a:lstStyle/>
            <a:p>
              <a:pPr algn="ctr"/>
              <a:r>
                <a:rPr lang="en-IN" sz="2000" b="1" dirty="0" smtClean="0"/>
                <a:t>F0</a:t>
              </a:r>
              <a:endParaRPr lang="en-US" b="1" dirty="0"/>
            </a:p>
          </p:txBody>
        </p:sp>
        <p:sp>
          <p:nvSpPr>
            <p:cNvPr id="99" name="TextBox 98"/>
            <p:cNvSpPr txBox="1"/>
            <p:nvPr/>
          </p:nvSpPr>
          <p:spPr>
            <a:xfrm>
              <a:off x="4495800" y="3257490"/>
              <a:ext cx="609600" cy="400110"/>
            </a:xfrm>
            <a:prstGeom prst="rect">
              <a:avLst/>
            </a:prstGeom>
            <a:noFill/>
          </p:spPr>
          <p:txBody>
            <a:bodyPr wrap="square" rtlCol="0">
              <a:spAutoFit/>
            </a:bodyPr>
            <a:lstStyle/>
            <a:p>
              <a:pPr algn="ctr"/>
              <a:r>
                <a:rPr lang="en-IN" sz="2000" b="1" dirty="0" smtClean="0"/>
                <a:t>F1</a:t>
              </a:r>
              <a:endParaRPr lang="en-US" b="1" dirty="0"/>
            </a:p>
          </p:txBody>
        </p:sp>
        <p:sp>
          <p:nvSpPr>
            <p:cNvPr id="100" name="TextBox 99"/>
            <p:cNvSpPr txBox="1"/>
            <p:nvPr/>
          </p:nvSpPr>
          <p:spPr>
            <a:xfrm>
              <a:off x="4495800" y="4629090"/>
              <a:ext cx="609600" cy="400110"/>
            </a:xfrm>
            <a:prstGeom prst="rect">
              <a:avLst/>
            </a:prstGeom>
            <a:noFill/>
          </p:spPr>
          <p:txBody>
            <a:bodyPr wrap="square" rtlCol="0">
              <a:spAutoFit/>
            </a:bodyPr>
            <a:lstStyle/>
            <a:p>
              <a:pPr algn="ctr"/>
              <a:r>
                <a:rPr lang="en-IN" sz="2000" b="1" dirty="0" smtClean="0"/>
                <a:t>F2</a:t>
              </a:r>
              <a:endParaRPr lang="en-US" b="1" dirty="0"/>
            </a:p>
          </p:txBody>
        </p:sp>
        <p:sp>
          <p:nvSpPr>
            <p:cNvPr id="101" name="TextBox 100"/>
            <p:cNvSpPr txBox="1"/>
            <p:nvPr/>
          </p:nvSpPr>
          <p:spPr>
            <a:xfrm>
              <a:off x="4495800" y="5772090"/>
              <a:ext cx="609600" cy="400110"/>
            </a:xfrm>
            <a:prstGeom prst="rect">
              <a:avLst/>
            </a:prstGeom>
            <a:noFill/>
          </p:spPr>
          <p:txBody>
            <a:bodyPr wrap="square" rtlCol="0">
              <a:spAutoFit/>
            </a:bodyPr>
            <a:lstStyle/>
            <a:p>
              <a:pPr algn="ctr"/>
              <a:r>
                <a:rPr lang="en-IN" sz="2000" b="1" dirty="0" smtClean="0"/>
                <a:t>F3</a:t>
              </a:r>
              <a:endParaRPr lang="en-US" b="1" dirty="0"/>
            </a:p>
          </p:txBody>
        </p:sp>
      </p:grpSp>
      <p:sp>
        <p:nvSpPr>
          <p:cNvPr id="98" name="TextBox 97"/>
          <p:cNvSpPr txBox="1"/>
          <p:nvPr/>
        </p:nvSpPr>
        <p:spPr>
          <a:xfrm>
            <a:off x="762000" y="1066800"/>
            <a:ext cx="1760250" cy="381000"/>
          </a:xfrm>
          <a:prstGeom prst="rect">
            <a:avLst/>
          </a:prstGeom>
          <a:noFill/>
        </p:spPr>
        <p:txBody>
          <a:bodyPr wrap="square" rtlCol="0">
            <a:spAutoFit/>
          </a:bodyPr>
          <a:lstStyle/>
          <a:p>
            <a:r>
              <a:rPr lang="en-IN" dirty="0" smtClean="0"/>
              <a:t>A: Male line</a:t>
            </a:r>
            <a:endParaRPr lang="en-US" dirty="0"/>
          </a:p>
        </p:txBody>
      </p:sp>
      <p:sp>
        <p:nvSpPr>
          <p:cNvPr id="104" name="TextBox 103"/>
          <p:cNvSpPr txBox="1"/>
          <p:nvPr/>
        </p:nvSpPr>
        <p:spPr>
          <a:xfrm>
            <a:off x="5631150" y="1066800"/>
            <a:ext cx="1760250" cy="381000"/>
          </a:xfrm>
          <a:prstGeom prst="rect">
            <a:avLst/>
          </a:prstGeom>
          <a:noFill/>
        </p:spPr>
        <p:txBody>
          <a:bodyPr wrap="square" rtlCol="0">
            <a:spAutoFit/>
          </a:bodyPr>
          <a:lstStyle/>
          <a:p>
            <a:r>
              <a:rPr lang="en-IN" dirty="0"/>
              <a:t>B</a:t>
            </a:r>
            <a:r>
              <a:rPr lang="en-IN" dirty="0" smtClean="0"/>
              <a:t>: Female line</a:t>
            </a:r>
            <a:endParaRPr lang="en-US" dirty="0"/>
          </a:p>
        </p:txBody>
      </p:sp>
    </p:spTree>
    <p:extLst>
      <p:ext uri="{BB962C8B-B14F-4D97-AF65-F5344CB8AC3E}">
        <p14:creationId xmlns:p14="http://schemas.microsoft.com/office/powerpoint/2010/main" val="27020999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C:\Users\Manoj\Desktop\DAC3\IMG_20180308_14354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flipV="1">
            <a:off x="2734929" y="1684671"/>
            <a:ext cx="3150770" cy="42010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09800" y="1600200"/>
            <a:ext cx="4201028" cy="646331"/>
          </a:xfrm>
          <a:prstGeom prst="rect">
            <a:avLst/>
          </a:prstGeom>
          <a:noFill/>
        </p:spPr>
        <p:txBody>
          <a:bodyPr wrap="square" rtlCol="0">
            <a:spAutoFit/>
          </a:bodyPr>
          <a:lstStyle/>
          <a:p>
            <a:pPr algn="ctr"/>
            <a:r>
              <a:rPr lang="en-IN" dirty="0" smtClean="0"/>
              <a:t>24 hour Embryo Collection from </a:t>
            </a:r>
          </a:p>
          <a:p>
            <a:pPr algn="ctr"/>
            <a:r>
              <a:rPr lang="en-IN" dirty="0" smtClean="0"/>
              <a:t>2000 males X 2000 females</a:t>
            </a:r>
            <a:endParaRPr lang="en-US" dirty="0"/>
          </a:p>
        </p:txBody>
      </p:sp>
    </p:spTree>
    <p:extLst>
      <p:ext uri="{BB962C8B-B14F-4D97-AF65-F5344CB8AC3E}">
        <p14:creationId xmlns:p14="http://schemas.microsoft.com/office/powerpoint/2010/main" val="2990495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857627" y="1448632"/>
            <a:ext cx="543027" cy="59055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697014" y="2097405"/>
            <a:ext cx="905044" cy="16535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817686" y="3455670"/>
            <a:ext cx="261741"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rot="1297519">
            <a:off x="588055" y="2167305"/>
            <a:ext cx="322922" cy="1346737"/>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199249" y="3455670"/>
            <a:ext cx="261741"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20444840">
            <a:off x="1370398" y="2159580"/>
            <a:ext cx="301681" cy="129921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69910" y="1920240"/>
            <a:ext cx="120673" cy="17716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37912" y="4105275"/>
            <a:ext cx="181859"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229673" y="4105275"/>
            <a:ext cx="181859"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069910" y="1565910"/>
            <a:ext cx="120673" cy="11811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080108" y="3504744"/>
            <a:ext cx="120673" cy="11811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80108" y="2667993"/>
            <a:ext cx="120673" cy="11811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1130246" y="1782168"/>
            <a:ext cx="0" cy="82677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140444" y="2854306"/>
            <a:ext cx="0" cy="59055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068968" y="1381581"/>
            <a:ext cx="543027" cy="59055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908355" y="2030354"/>
            <a:ext cx="905044" cy="16535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029028" y="3388619"/>
            <a:ext cx="261741"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rot="1297519">
            <a:off x="5799396" y="2100253"/>
            <a:ext cx="322922" cy="1346737"/>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410590" y="3388619"/>
            <a:ext cx="261741"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rot="20444840">
            <a:off x="6581740" y="2092529"/>
            <a:ext cx="301681" cy="129921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281251" y="1853189"/>
            <a:ext cx="120673" cy="17716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6049254" y="4038224"/>
            <a:ext cx="181859"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441014" y="4038224"/>
            <a:ext cx="181859"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890894" y="1381581"/>
            <a:ext cx="543027" cy="59055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730281" y="2030354"/>
            <a:ext cx="905044" cy="16535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850953" y="3388619"/>
            <a:ext cx="261741"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rot="1297519">
            <a:off x="6621322" y="2100253"/>
            <a:ext cx="322922" cy="1346737"/>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232516" y="3388619"/>
            <a:ext cx="261741"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rot="20444840">
            <a:off x="7403665" y="2092529"/>
            <a:ext cx="301681" cy="129921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103177" y="1853189"/>
            <a:ext cx="120673" cy="17716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871180" y="4038224"/>
            <a:ext cx="181859"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262940" y="4038224"/>
            <a:ext cx="181859"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103177" y="1498859"/>
            <a:ext cx="120673" cy="11811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113375" y="3437693"/>
            <a:ext cx="120673" cy="11811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707395" y="1371600"/>
            <a:ext cx="543027" cy="59055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7546782" y="2020373"/>
            <a:ext cx="905044" cy="16535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667455" y="3378638"/>
            <a:ext cx="261741"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rot="1297519">
            <a:off x="7437823" y="2080291"/>
            <a:ext cx="322922" cy="1346737"/>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8049017" y="3378638"/>
            <a:ext cx="261741"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rot="20444840">
            <a:off x="8220167" y="2082548"/>
            <a:ext cx="301681" cy="129921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919678" y="1843208"/>
            <a:ext cx="120673" cy="17716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7687681" y="4028243"/>
            <a:ext cx="181859"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8079441" y="4028243"/>
            <a:ext cx="181859"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919678" y="1488878"/>
            <a:ext cx="120673" cy="1181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929876" y="3427711"/>
            <a:ext cx="120673" cy="1181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663693" y="1447800"/>
            <a:ext cx="543027" cy="59055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503080" y="2096573"/>
            <a:ext cx="905044" cy="16535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623752" y="3454838"/>
            <a:ext cx="261741"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rot="1297519">
            <a:off x="3394120" y="2166472"/>
            <a:ext cx="322922" cy="1346737"/>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4005315" y="3454838"/>
            <a:ext cx="261741"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rot="20444840">
            <a:off x="4176464" y="2158748"/>
            <a:ext cx="301681" cy="129921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875976" y="1919408"/>
            <a:ext cx="120673" cy="17716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3643978" y="4104443"/>
            <a:ext cx="181859"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035739" y="4104443"/>
            <a:ext cx="181859"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3875976" y="1565078"/>
            <a:ext cx="120673" cy="11811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3886174" y="3503911"/>
            <a:ext cx="120673" cy="11811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p:cNvCxnSpPr/>
          <p:nvPr/>
        </p:nvCxnSpPr>
        <p:spPr>
          <a:xfrm flipV="1">
            <a:off x="4640303" y="1981200"/>
            <a:ext cx="1150897" cy="15240"/>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rot="19911663">
            <a:off x="1749399" y="3582604"/>
            <a:ext cx="422354" cy="177165"/>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1677043" y="3732646"/>
            <a:ext cx="192056" cy="490739"/>
          </a:xfrm>
          <a:custGeom>
            <a:avLst/>
            <a:gdLst>
              <a:gd name="connsiteX0" fmla="*/ 135228 w 242552"/>
              <a:gd name="connsiteY0" fmla="*/ 66541 h 633212"/>
              <a:gd name="connsiteX1" fmla="*/ 6439 w 242552"/>
              <a:gd name="connsiteY1" fmla="*/ 27904 h 633212"/>
              <a:gd name="connsiteX2" fmla="*/ 96591 w 242552"/>
              <a:gd name="connsiteY2" fmla="*/ 233966 h 633212"/>
              <a:gd name="connsiteX3" fmla="*/ 70834 w 242552"/>
              <a:gd name="connsiteY3" fmla="*/ 427150 h 633212"/>
              <a:gd name="connsiteX4" fmla="*/ 225380 w 242552"/>
              <a:gd name="connsiteY4" fmla="*/ 491544 h 633212"/>
              <a:gd name="connsiteX5" fmla="*/ 173865 w 242552"/>
              <a:gd name="connsiteY5" fmla="*/ 633212 h 63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552" h="633212">
                <a:moveTo>
                  <a:pt x="135228" y="66541"/>
                </a:moveTo>
                <a:cubicBezTo>
                  <a:pt x="74053" y="33270"/>
                  <a:pt x="12879" y="0"/>
                  <a:pt x="6439" y="27904"/>
                </a:cubicBezTo>
                <a:cubicBezTo>
                  <a:pt x="0" y="55808"/>
                  <a:pt x="85859" y="167425"/>
                  <a:pt x="96591" y="233966"/>
                </a:cubicBezTo>
                <a:cubicBezTo>
                  <a:pt x="107323" y="300507"/>
                  <a:pt x="49369" y="384220"/>
                  <a:pt x="70834" y="427150"/>
                </a:cubicBezTo>
                <a:cubicBezTo>
                  <a:pt x="92299" y="470080"/>
                  <a:pt x="208208" y="457200"/>
                  <a:pt x="225380" y="491544"/>
                </a:cubicBezTo>
                <a:cubicBezTo>
                  <a:pt x="242552" y="525888"/>
                  <a:pt x="208208" y="579550"/>
                  <a:pt x="173865" y="633212"/>
                </a:cubicBezTo>
              </a:path>
            </a:pathLst>
          </a:custGeom>
          <a:ln w="381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Oval 61"/>
          <p:cNvSpPr/>
          <p:nvPr/>
        </p:nvSpPr>
        <p:spPr>
          <a:xfrm>
            <a:off x="2725131" y="4220683"/>
            <a:ext cx="301681" cy="295275"/>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3150404" y="3800019"/>
            <a:ext cx="301681" cy="295275"/>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2169081" y="3918129"/>
            <a:ext cx="301681" cy="295275"/>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897142" y="3612873"/>
            <a:ext cx="120673" cy="11811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2249813" y="3987165"/>
            <a:ext cx="120673" cy="11811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811340" y="4289719"/>
            <a:ext cx="120673" cy="11811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249831" y="3869887"/>
            <a:ext cx="120673" cy="11811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p:cNvCxnSpPr/>
          <p:nvPr/>
        </p:nvCxnSpPr>
        <p:spPr>
          <a:xfrm>
            <a:off x="1595461" y="3573780"/>
            <a:ext cx="223654" cy="112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2028013" y="3790038"/>
            <a:ext cx="142923" cy="14104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2470762" y="4190470"/>
            <a:ext cx="142923" cy="14104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V="1">
            <a:off x="2998298" y="4052668"/>
            <a:ext cx="105376" cy="15886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3436789" y="3621190"/>
            <a:ext cx="105376" cy="15886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endCxn id="76" idx="2"/>
          </p:cNvCxnSpPr>
          <p:nvPr/>
        </p:nvCxnSpPr>
        <p:spPr>
          <a:xfrm flipH="1" flipV="1">
            <a:off x="2477115" y="3337560"/>
            <a:ext cx="63331" cy="7654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6" idx="2"/>
          </p:cNvCxnSpPr>
          <p:nvPr/>
        </p:nvCxnSpPr>
        <p:spPr>
          <a:xfrm>
            <a:off x="2477115" y="3337560"/>
            <a:ext cx="365012" cy="7654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896292" y="3099033"/>
            <a:ext cx="1161646" cy="238527"/>
          </a:xfrm>
          <a:prstGeom prst="rect">
            <a:avLst/>
          </a:prstGeom>
          <a:noFill/>
        </p:spPr>
        <p:txBody>
          <a:bodyPr wrap="none" rtlCol="0">
            <a:spAutoFit/>
          </a:bodyPr>
          <a:lstStyle/>
          <a:p>
            <a:r>
              <a:rPr lang="en-US" sz="1400" dirty="0" smtClean="0">
                <a:latin typeface="Arial" pitchFamily="34" charset="0"/>
                <a:cs typeface="Arial" pitchFamily="34" charset="0"/>
              </a:rPr>
              <a:t>Reprogramming</a:t>
            </a:r>
            <a:endParaRPr lang="en-US" sz="1400" dirty="0">
              <a:latin typeface="Arial" pitchFamily="34" charset="0"/>
              <a:cs typeface="Arial" pitchFamily="34" charset="0"/>
            </a:endParaRPr>
          </a:p>
        </p:txBody>
      </p:sp>
      <p:sp>
        <p:nvSpPr>
          <p:cNvPr id="77" name="TextBox 76"/>
          <p:cNvSpPr txBox="1"/>
          <p:nvPr/>
        </p:nvSpPr>
        <p:spPr>
          <a:xfrm>
            <a:off x="4635771" y="1467762"/>
            <a:ext cx="926829" cy="405496"/>
          </a:xfrm>
          <a:prstGeom prst="rect">
            <a:avLst/>
          </a:prstGeom>
          <a:noFill/>
        </p:spPr>
        <p:txBody>
          <a:bodyPr wrap="none" rtlCol="0">
            <a:spAutoFit/>
          </a:bodyPr>
          <a:lstStyle/>
          <a:p>
            <a:pPr algn="ctr"/>
            <a:r>
              <a:rPr lang="en-US" sz="1400" dirty="0" smtClean="0">
                <a:latin typeface="Arial" pitchFamily="34" charset="0"/>
                <a:cs typeface="Arial" pitchFamily="34" charset="0"/>
              </a:rPr>
              <a:t>Evolutionary</a:t>
            </a:r>
          </a:p>
          <a:p>
            <a:pPr algn="ctr"/>
            <a:r>
              <a:rPr lang="en-US" sz="1400" dirty="0" smtClean="0">
                <a:latin typeface="Arial" pitchFamily="34" charset="0"/>
                <a:cs typeface="Arial" pitchFamily="34" charset="0"/>
              </a:rPr>
              <a:t>time course</a:t>
            </a:r>
            <a:endParaRPr lang="en-US" sz="1400" dirty="0">
              <a:latin typeface="Arial" pitchFamily="34" charset="0"/>
              <a:cs typeface="Arial" pitchFamily="34" charset="0"/>
            </a:endParaRPr>
          </a:p>
        </p:txBody>
      </p:sp>
      <p:sp>
        <p:nvSpPr>
          <p:cNvPr id="78" name="Lightning Bolt 77"/>
          <p:cNvSpPr/>
          <p:nvPr/>
        </p:nvSpPr>
        <p:spPr>
          <a:xfrm rot="7392149">
            <a:off x="1710166" y="1313236"/>
            <a:ext cx="295275" cy="603363"/>
          </a:xfrm>
          <a:prstGeom prst="lightningBol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2184256" y="1371600"/>
            <a:ext cx="1052488" cy="405496"/>
          </a:xfrm>
          <a:prstGeom prst="rect">
            <a:avLst/>
          </a:prstGeom>
          <a:noFill/>
        </p:spPr>
        <p:txBody>
          <a:bodyPr wrap="none" rtlCol="0">
            <a:spAutoFit/>
          </a:bodyPr>
          <a:lstStyle/>
          <a:p>
            <a:pPr algn="ctr"/>
            <a:r>
              <a:rPr lang="en-US" sz="1400" dirty="0" smtClean="0">
                <a:latin typeface="Arial" pitchFamily="34" charset="0"/>
                <a:cs typeface="Arial" pitchFamily="34" charset="0"/>
              </a:rPr>
              <a:t>Environmental</a:t>
            </a:r>
          </a:p>
          <a:p>
            <a:pPr algn="ctr"/>
            <a:r>
              <a:rPr lang="en-US" sz="1400" dirty="0" smtClean="0">
                <a:latin typeface="Arial" pitchFamily="34" charset="0"/>
                <a:cs typeface="Arial" pitchFamily="34" charset="0"/>
              </a:rPr>
              <a:t>exposure</a:t>
            </a:r>
            <a:endParaRPr lang="en-US" sz="1400" dirty="0">
              <a:latin typeface="Arial" pitchFamily="34" charset="0"/>
              <a:cs typeface="Arial" pitchFamily="34" charset="0"/>
            </a:endParaRPr>
          </a:p>
        </p:txBody>
      </p:sp>
      <p:sp>
        <p:nvSpPr>
          <p:cNvPr id="80" name="Oval 79"/>
          <p:cNvSpPr/>
          <p:nvPr/>
        </p:nvSpPr>
        <p:spPr>
          <a:xfrm>
            <a:off x="1524000" y="5410200"/>
            <a:ext cx="120673" cy="11811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457200" y="6019554"/>
            <a:ext cx="120673" cy="11811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rot="19911663">
            <a:off x="2573621" y="5829711"/>
            <a:ext cx="422354" cy="177165"/>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2539227" y="6030367"/>
            <a:ext cx="192056" cy="490739"/>
          </a:xfrm>
          <a:custGeom>
            <a:avLst/>
            <a:gdLst>
              <a:gd name="connsiteX0" fmla="*/ 135228 w 242552"/>
              <a:gd name="connsiteY0" fmla="*/ 66541 h 633212"/>
              <a:gd name="connsiteX1" fmla="*/ 6439 w 242552"/>
              <a:gd name="connsiteY1" fmla="*/ 27904 h 633212"/>
              <a:gd name="connsiteX2" fmla="*/ 96591 w 242552"/>
              <a:gd name="connsiteY2" fmla="*/ 233966 h 633212"/>
              <a:gd name="connsiteX3" fmla="*/ 70834 w 242552"/>
              <a:gd name="connsiteY3" fmla="*/ 427150 h 633212"/>
              <a:gd name="connsiteX4" fmla="*/ 225380 w 242552"/>
              <a:gd name="connsiteY4" fmla="*/ 491544 h 633212"/>
              <a:gd name="connsiteX5" fmla="*/ 173865 w 242552"/>
              <a:gd name="connsiteY5" fmla="*/ 633212 h 63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552" h="633212">
                <a:moveTo>
                  <a:pt x="135228" y="66541"/>
                </a:moveTo>
                <a:cubicBezTo>
                  <a:pt x="74053" y="33270"/>
                  <a:pt x="12879" y="0"/>
                  <a:pt x="6439" y="27904"/>
                </a:cubicBezTo>
                <a:cubicBezTo>
                  <a:pt x="0" y="55808"/>
                  <a:pt x="85859" y="167425"/>
                  <a:pt x="96591" y="233966"/>
                </a:cubicBezTo>
                <a:cubicBezTo>
                  <a:pt x="107323" y="300507"/>
                  <a:pt x="49369" y="384220"/>
                  <a:pt x="70834" y="427150"/>
                </a:cubicBezTo>
                <a:cubicBezTo>
                  <a:pt x="92299" y="470080"/>
                  <a:pt x="208208" y="457200"/>
                  <a:pt x="225380" y="491544"/>
                </a:cubicBezTo>
                <a:cubicBezTo>
                  <a:pt x="242552" y="525888"/>
                  <a:pt x="208208" y="579550"/>
                  <a:pt x="173865" y="633212"/>
                </a:cubicBezTo>
              </a:path>
            </a:pathLst>
          </a:custGeom>
          <a:ln w="381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Oval 83"/>
          <p:cNvSpPr/>
          <p:nvPr/>
        </p:nvSpPr>
        <p:spPr>
          <a:xfrm>
            <a:off x="3706862" y="5970480"/>
            <a:ext cx="301681" cy="295275"/>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4823877" y="5991462"/>
            <a:ext cx="301681" cy="295275"/>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7059488" y="5970480"/>
            <a:ext cx="301681" cy="295275"/>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p:cNvCxnSpPr/>
          <p:nvPr/>
        </p:nvCxnSpPr>
        <p:spPr>
          <a:xfrm flipV="1">
            <a:off x="1241572" y="2865120"/>
            <a:ext cx="603363" cy="5905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947281" y="2648030"/>
            <a:ext cx="721206" cy="238527"/>
          </a:xfrm>
          <a:prstGeom prst="rect">
            <a:avLst/>
          </a:prstGeom>
          <a:noFill/>
        </p:spPr>
        <p:txBody>
          <a:bodyPr wrap="none" rtlCol="0">
            <a:spAutoFit/>
          </a:bodyPr>
          <a:lstStyle/>
          <a:p>
            <a:r>
              <a:rPr lang="en-US" sz="1400" dirty="0" smtClean="0">
                <a:latin typeface="Arial" pitchFamily="34" charset="0"/>
                <a:cs typeface="Arial" pitchFamily="34" charset="0"/>
              </a:rPr>
              <a:t>Germline</a:t>
            </a:r>
            <a:endParaRPr lang="en-US" sz="1400" dirty="0">
              <a:latin typeface="Arial" pitchFamily="34" charset="0"/>
              <a:cs typeface="Arial" pitchFamily="34" charset="0"/>
            </a:endParaRPr>
          </a:p>
        </p:txBody>
      </p:sp>
      <p:sp>
        <p:nvSpPr>
          <p:cNvPr id="89" name="TextBox 88"/>
          <p:cNvSpPr txBox="1"/>
          <p:nvPr/>
        </p:nvSpPr>
        <p:spPr>
          <a:xfrm>
            <a:off x="2028013" y="2284551"/>
            <a:ext cx="816401" cy="238527"/>
          </a:xfrm>
          <a:prstGeom prst="rect">
            <a:avLst/>
          </a:prstGeom>
          <a:noFill/>
        </p:spPr>
        <p:txBody>
          <a:bodyPr wrap="none" rtlCol="0">
            <a:spAutoFit/>
          </a:bodyPr>
          <a:lstStyle/>
          <a:p>
            <a:r>
              <a:rPr lang="en-US" sz="1400" dirty="0" smtClean="0">
                <a:latin typeface="Arial" pitchFamily="34" charset="0"/>
                <a:cs typeface="Arial" pitchFamily="34" charset="0"/>
              </a:rPr>
              <a:t>Circulation</a:t>
            </a:r>
            <a:endParaRPr lang="en-US" sz="1400" dirty="0">
              <a:latin typeface="Arial" pitchFamily="34" charset="0"/>
              <a:cs typeface="Arial" pitchFamily="34" charset="0"/>
            </a:endParaRPr>
          </a:p>
        </p:txBody>
      </p:sp>
      <p:cxnSp>
        <p:nvCxnSpPr>
          <p:cNvPr id="90" name="Straight Connector 89"/>
          <p:cNvCxnSpPr/>
          <p:nvPr/>
        </p:nvCxnSpPr>
        <p:spPr>
          <a:xfrm>
            <a:off x="1251769" y="1694001"/>
            <a:ext cx="482690" cy="2952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846153" y="1929389"/>
            <a:ext cx="516852" cy="238527"/>
          </a:xfrm>
          <a:prstGeom prst="rect">
            <a:avLst/>
          </a:prstGeom>
          <a:noFill/>
        </p:spPr>
        <p:txBody>
          <a:bodyPr wrap="none" rtlCol="0">
            <a:spAutoFit/>
          </a:bodyPr>
          <a:lstStyle/>
          <a:p>
            <a:r>
              <a:rPr lang="en-US" sz="1400" dirty="0" smtClean="0">
                <a:latin typeface="Arial" pitchFamily="34" charset="0"/>
                <a:cs typeface="Arial" pitchFamily="34" charset="0"/>
              </a:rPr>
              <a:t>Soma</a:t>
            </a:r>
            <a:endParaRPr lang="en-US" sz="1400" dirty="0">
              <a:latin typeface="Arial" pitchFamily="34" charset="0"/>
              <a:cs typeface="Arial" pitchFamily="34" charset="0"/>
            </a:endParaRPr>
          </a:p>
        </p:txBody>
      </p:sp>
      <p:cxnSp>
        <p:nvCxnSpPr>
          <p:cNvPr id="92" name="Straight Connector 91"/>
          <p:cNvCxnSpPr/>
          <p:nvPr/>
        </p:nvCxnSpPr>
        <p:spPr>
          <a:xfrm flipH="1" flipV="1">
            <a:off x="1201631" y="2392680"/>
            <a:ext cx="724035" cy="11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676400" y="5257800"/>
            <a:ext cx="5137127" cy="523220"/>
          </a:xfrm>
          <a:prstGeom prst="rect">
            <a:avLst/>
          </a:prstGeom>
          <a:noFill/>
        </p:spPr>
        <p:txBody>
          <a:bodyPr wrap="square" rtlCol="0">
            <a:spAutoFit/>
          </a:bodyPr>
          <a:lstStyle/>
          <a:p>
            <a:r>
              <a:rPr lang="en-US" sz="1400" dirty="0" smtClean="0">
                <a:latin typeface="Arial" pitchFamily="34" charset="0"/>
                <a:cs typeface="Arial" pitchFamily="34" charset="0"/>
              </a:rPr>
              <a:t>Epigenetic modification (gene expression/network, DNA methylation, histone modifications, noncoding RNA)</a:t>
            </a:r>
            <a:endParaRPr lang="en-US" sz="1400" dirty="0">
              <a:latin typeface="Arial" pitchFamily="34" charset="0"/>
              <a:cs typeface="Arial" pitchFamily="34" charset="0"/>
            </a:endParaRPr>
          </a:p>
        </p:txBody>
      </p:sp>
      <p:sp>
        <p:nvSpPr>
          <p:cNvPr id="94" name="TextBox 93"/>
          <p:cNvSpPr txBox="1"/>
          <p:nvPr/>
        </p:nvSpPr>
        <p:spPr>
          <a:xfrm>
            <a:off x="577022" y="5968173"/>
            <a:ext cx="596816" cy="238527"/>
          </a:xfrm>
          <a:prstGeom prst="rect">
            <a:avLst/>
          </a:prstGeom>
          <a:noFill/>
        </p:spPr>
        <p:txBody>
          <a:bodyPr wrap="none" rtlCol="0">
            <a:spAutoFit/>
          </a:bodyPr>
          <a:lstStyle/>
          <a:p>
            <a:r>
              <a:rPr lang="en-US" sz="1400" dirty="0" smtClean="0">
                <a:latin typeface="Arial" pitchFamily="34" charset="0"/>
                <a:cs typeface="Arial" pitchFamily="34" charset="0"/>
              </a:rPr>
              <a:t>miRNA</a:t>
            </a:r>
            <a:endParaRPr lang="en-US" sz="1400" dirty="0">
              <a:latin typeface="Arial" pitchFamily="34" charset="0"/>
              <a:cs typeface="Arial" pitchFamily="34" charset="0"/>
            </a:endParaRPr>
          </a:p>
        </p:txBody>
      </p:sp>
      <p:sp>
        <p:nvSpPr>
          <p:cNvPr id="95" name="TextBox 94"/>
          <p:cNvSpPr txBox="1"/>
          <p:nvPr/>
        </p:nvSpPr>
        <p:spPr>
          <a:xfrm>
            <a:off x="2743200" y="6019800"/>
            <a:ext cx="650127" cy="238527"/>
          </a:xfrm>
          <a:prstGeom prst="rect">
            <a:avLst/>
          </a:prstGeom>
          <a:noFill/>
        </p:spPr>
        <p:txBody>
          <a:bodyPr wrap="none" rtlCol="0">
            <a:spAutoFit/>
          </a:bodyPr>
          <a:lstStyle/>
          <a:p>
            <a:r>
              <a:rPr lang="en-US" sz="1400" dirty="0" smtClean="0">
                <a:latin typeface="Arial" pitchFamily="34" charset="0"/>
                <a:cs typeface="Arial" pitchFamily="34" charset="0"/>
              </a:rPr>
              <a:t>Gamete</a:t>
            </a:r>
            <a:endParaRPr lang="en-US" sz="1400" dirty="0">
              <a:latin typeface="Arial" pitchFamily="34" charset="0"/>
              <a:cs typeface="Arial" pitchFamily="34" charset="0"/>
            </a:endParaRPr>
          </a:p>
        </p:txBody>
      </p:sp>
      <p:sp>
        <p:nvSpPr>
          <p:cNvPr id="96" name="TextBox 95"/>
          <p:cNvSpPr txBox="1"/>
          <p:nvPr/>
        </p:nvSpPr>
        <p:spPr>
          <a:xfrm>
            <a:off x="4002267" y="5988135"/>
            <a:ext cx="579046" cy="238527"/>
          </a:xfrm>
          <a:prstGeom prst="rect">
            <a:avLst/>
          </a:prstGeom>
          <a:noFill/>
        </p:spPr>
        <p:txBody>
          <a:bodyPr wrap="none" rtlCol="0">
            <a:spAutoFit/>
          </a:bodyPr>
          <a:lstStyle/>
          <a:p>
            <a:r>
              <a:rPr lang="en-US" sz="1400" dirty="0" smtClean="0">
                <a:latin typeface="Arial" pitchFamily="34" charset="0"/>
                <a:cs typeface="Arial" pitchFamily="34" charset="0"/>
              </a:rPr>
              <a:t>Zygote</a:t>
            </a:r>
            <a:endParaRPr lang="en-US" sz="1400" dirty="0">
              <a:latin typeface="Arial" pitchFamily="34" charset="0"/>
              <a:cs typeface="Arial" pitchFamily="34" charset="0"/>
            </a:endParaRPr>
          </a:p>
        </p:txBody>
      </p:sp>
      <p:sp>
        <p:nvSpPr>
          <p:cNvPr id="97" name="TextBox 96"/>
          <p:cNvSpPr txBox="1"/>
          <p:nvPr/>
        </p:nvSpPr>
        <p:spPr>
          <a:xfrm>
            <a:off x="5235389" y="5930556"/>
            <a:ext cx="1241611" cy="405496"/>
          </a:xfrm>
          <a:prstGeom prst="rect">
            <a:avLst/>
          </a:prstGeom>
          <a:noFill/>
        </p:spPr>
        <p:txBody>
          <a:bodyPr wrap="none" rtlCol="0">
            <a:spAutoFit/>
          </a:bodyPr>
          <a:lstStyle/>
          <a:p>
            <a:pPr algn="ctr"/>
            <a:r>
              <a:rPr lang="en-US" sz="1400" dirty="0" smtClean="0">
                <a:latin typeface="Arial" pitchFamily="34" charset="0"/>
                <a:cs typeface="Arial" pitchFamily="34" charset="0"/>
              </a:rPr>
              <a:t>Post-implantation</a:t>
            </a:r>
          </a:p>
          <a:p>
            <a:pPr algn="ctr"/>
            <a:r>
              <a:rPr lang="en-US" sz="1400" dirty="0" smtClean="0">
                <a:latin typeface="Arial" pitchFamily="34" charset="0"/>
                <a:cs typeface="Arial" pitchFamily="34" charset="0"/>
              </a:rPr>
              <a:t>embryo</a:t>
            </a:r>
            <a:endParaRPr lang="en-US" sz="1400" dirty="0">
              <a:latin typeface="Arial" pitchFamily="34" charset="0"/>
              <a:cs typeface="Arial" pitchFamily="34" charset="0"/>
            </a:endParaRPr>
          </a:p>
        </p:txBody>
      </p:sp>
      <p:sp>
        <p:nvSpPr>
          <p:cNvPr id="98" name="TextBox 97"/>
          <p:cNvSpPr txBox="1"/>
          <p:nvPr/>
        </p:nvSpPr>
        <p:spPr>
          <a:xfrm>
            <a:off x="7356977" y="5998117"/>
            <a:ext cx="768169" cy="238527"/>
          </a:xfrm>
          <a:prstGeom prst="rect">
            <a:avLst/>
          </a:prstGeom>
          <a:noFill/>
        </p:spPr>
        <p:txBody>
          <a:bodyPr wrap="none" rtlCol="0">
            <a:spAutoFit/>
          </a:bodyPr>
          <a:lstStyle/>
          <a:p>
            <a:r>
              <a:rPr lang="en-US" sz="1400" dirty="0" smtClean="0">
                <a:latin typeface="Arial" pitchFamily="34" charset="0"/>
                <a:cs typeface="Arial" pitchFamily="34" charset="0"/>
              </a:rPr>
              <a:t>Late fetus</a:t>
            </a:r>
          </a:p>
        </p:txBody>
      </p:sp>
      <p:sp>
        <p:nvSpPr>
          <p:cNvPr id="99" name="Oval 98"/>
          <p:cNvSpPr/>
          <p:nvPr/>
        </p:nvSpPr>
        <p:spPr>
          <a:xfrm>
            <a:off x="1376411" y="6011881"/>
            <a:ext cx="120673" cy="1181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p:cNvSpPr txBox="1"/>
          <p:nvPr/>
        </p:nvSpPr>
        <p:spPr>
          <a:xfrm>
            <a:off x="1493115" y="5930556"/>
            <a:ext cx="689473" cy="405496"/>
          </a:xfrm>
          <a:prstGeom prst="rect">
            <a:avLst/>
          </a:prstGeom>
          <a:noFill/>
        </p:spPr>
        <p:txBody>
          <a:bodyPr wrap="none" rtlCol="0">
            <a:spAutoFit/>
          </a:bodyPr>
          <a:lstStyle/>
          <a:p>
            <a:r>
              <a:rPr lang="en-US" sz="1400" dirty="0" smtClean="0">
                <a:latin typeface="Arial" pitchFamily="34" charset="0"/>
                <a:cs typeface="Arial" pitchFamily="34" charset="0"/>
              </a:rPr>
              <a:t>Genetic</a:t>
            </a:r>
          </a:p>
          <a:p>
            <a:r>
              <a:rPr lang="en-US" sz="1400" dirty="0" smtClean="0">
                <a:latin typeface="Arial" pitchFamily="34" charset="0"/>
                <a:cs typeface="Arial" pitchFamily="34" charset="0"/>
              </a:rPr>
              <a:t>mutation</a:t>
            </a:r>
            <a:endParaRPr lang="en-US" sz="1400" dirty="0">
              <a:latin typeface="Arial" pitchFamily="34" charset="0"/>
              <a:cs typeface="Arial" pitchFamily="34" charset="0"/>
            </a:endParaRPr>
          </a:p>
        </p:txBody>
      </p:sp>
      <p:sp>
        <p:nvSpPr>
          <p:cNvPr id="104" name="Shape 188"/>
          <p:cNvSpPr txBox="1"/>
          <p:nvPr/>
        </p:nvSpPr>
        <p:spPr>
          <a:xfrm>
            <a:off x="0" y="0"/>
            <a:ext cx="9144000" cy="90872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400" b="1" dirty="0" smtClean="0">
                <a:solidFill>
                  <a:schemeClr val="dk1"/>
                </a:solidFill>
                <a:latin typeface="Calibri"/>
                <a:ea typeface="Calibri"/>
                <a:cs typeface="Calibri"/>
                <a:sym typeface="Calibri"/>
              </a:rPr>
              <a:t>Proposed mechanism of Transgenerational Epigenetic Inheritance</a:t>
            </a:r>
            <a:endParaRPr lang="en-US" sz="2400" b="1" i="0" u="none" strike="noStrike" cap="none" baseline="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79525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 y="1642408"/>
            <a:ext cx="8991600" cy="2862322"/>
          </a:xfrm>
          <a:prstGeom prst="rect">
            <a:avLst/>
          </a:prstGeom>
          <a:noFill/>
        </p:spPr>
        <p:txBody>
          <a:bodyPr wrap="square" rtlCol="0">
            <a:spAutoFit/>
          </a:bodyPr>
          <a:lstStyle/>
          <a:p>
            <a:pPr marL="342900" indent="-342900"/>
            <a:r>
              <a:rPr lang="en-US" sz="2000" dirty="0" smtClean="0">
                <a:latin typeface="Times New Roman" pitchFamily="18" charset="0"/>
                <a:cs typeface="Times New Roman" pitchFamily="18" charset="0"/>
              </a:rPr>
              <a:t>1. Investigate dietary factor induced transgenerational epigenetic inheritance of metabolic perturbations in </a:t>
            </a:r>
            <a:r>
              <a:rPr lang="en-US" sz="2000" i="1" dirty="0" smtClean="0">
                <a:latin typeface="Times New Roman" pitchFamily="18" charset="0"/>
                <a:cs typeface="Times New Roman" pitchFamily="18" charset="0"/>
              </a:rPr>
              <a:t>Drosophila  </a:t>
            </a:r>
            <a:r>
              <a:rPr lang="en-US" sz="2000" dirty="0" smtClean="0">
                <a:latin typeface="Times New Roman" pitchFamily="18" charset="0"/>
                <a:cs typeface="Times New Roman" pitchFamily="18" charset="0"/>
              </a:rPr>
              <a:t>through male line</a:t>
            </a:r>
          </a:p>
          <a:p>
            <a:pPr marL="342900" indent="-342900"/>
            <a:endParaRPr lang="en-US" sz="2000" dirty="0" smtClean="0">
              <a:latin typeface="Times New Roman" pitchFamily="18" charset="0"/>
              <a:cs typeface="Times New Roman" pitchFamily="18" charset="0"/>
            </a:endParaRPr>
          </a:p>
          <a:p>
            <a:pPr marL="342900" indent="-342900"/>
            <a:endParaRPr lang="en-US" sz="2000" dirty="0" smtClean="0">
              <a:latin typeface="Times New Roman" pitchFamily="18" charset="0"/>
              <a:cs typeface="Times New Roman" pitchFamily="18" charset="0"/>
            </a:endParaRPr>
          </a:p>
          <a:p>
            <a:pPr marL="342900" indent="-342900"/>
            <a:r>
              <a:rPr lang="en-US" sz="2000" dirty="0" smtClean="0">
                <a:latin typeface="Times New Roman" pitchFamily="18" charset="0"/>
                <a:cs typeface="Times New Roman" pitchFamily="18" charset="0"/>
              </a:rPr>
              <a:t>2. Examine genome-wide gene expression changes in the above fly model of epigenetic inheritance</a:t>
            </a:r>
          </a:p>
          <a:p>
            <a:pPr marL="342900" indent="-342900"/>
            <a:endParaRPr lang="en-US" sz="2000" dirty="0" smtClean="0">
              <a:latin typeface="Times New Roman" pitchFamily="18" charset="0"/>
              <a:cs typeface="Times New Roman" pitchFamily="18" charset="0"/>
            </a:endParaRPr>
          </a:p>
          <a:p>
            <a:pPr marL="342900" indent="-342900"/>
            <a:endParaRPr lang="en-US" sz="2000" dirty="0" smtClean="0">
              <a:latin typeface="Times New Roman" pitchFamily="18" charset="0"/>
              <a:cs typeface="Times New Roman" pitchFamily="18" charset="0"/>
            </a:endParaRPr>
          </a:p>
          <a:p>
            <a:pPr marL="342900" indent="-342900"/>
            <a:r>
              <a:rPr lang="en-US" sz="2000" dirty="0" smtClean="0">
                <a:latin typeface="Times New Roman" pitchFamily="18" charset="0"/>
                <a:cs typeface="Times New Roman" pitchFamily="18" charset="0"/>
              </a:rPr>
              <a:t>3. Transgenerational analysis of networks and pathways</a:t>
            </a:r>
            <a:endParaRPr lang="en-US" sz="2000" dirty="0">
              <a:latin typeface="Times New Roman" pitchFamily="18" charset="0"/>
              <a:cs typeface="Times New Roman" pitchFamily="18" charset="0"/>
            </a:endParaRPr>
          </a:p>
        </p:txBody>
      </p:sp>
      <p:sp>
        <p:nvSpPr>
          <p:cNvPr id="5" name="Shape 188"/>
          <p:cNvSpPr txBox="1"/>
          <p:nvPr/>
        </p:nvSpPr>
        <p:spPr>
          <a:xfrm>
            <a:off x="0" y="0"/>
            <a:ext cx="9144000" cy="90872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800" b="1" dirty="0" smtClean="0">
                <a:solidFill>
                  <a:schemeClr val="dk1"/>
                </a:solidFill>
                <a:latin typeface="Calibri"/>
                <a:ea typeface="Calibri"/>
                <a:cs typeface="Calibri"/>
                <a:sym typeface="Calibri"/>
              </a:rPr>
              <a:t>Objectives</a:t>
            </a:r>
            <a:endParaRPr lang="en-US" sz="2800" b="1" i="0" u="none" strike="noStrike" cap="none" baseline="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96492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88" name="Shape 188"/>
          <p:cNvSpPr txBox="1"/>
          <p:nvPr/>
        </p:nvSpPr>
        <p:spPr>
          <a:xfrm>
            <a:off x="0" y="0"/>
            <a:ext cx="9144000" cy="90872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800" b="1" dirty="0" smtClean="0">
                <a:solidFill>
                  <a:schemeClr val="dk1"/>
                </a:solidFill>
                <a:latin typeface="Calibri"/>
                <a:ea typeface="Calibri"/>
                <a:cs typeface="Calibri"/>
                <a:sym typeface="Calibri"/>
              </a:rPr>
              <a:t>Study Design to understand Transgenerational Epigenetic Inheritance</a:t>
            </a:r>
            <a:endParaRPr lang="en-US" sz="2800" b="1" i="0" u="none" strike="noStrike" cap="none" baseline="0" dirty="0">
              <a:solidFill>
                <a:schemeClr val="dk1"/>
              </a:solidFill>
              <a:latin typeface="Calibri"/>
              <a:ea typeface="Calibri"/>
              <a:cs typeface="Calibri"/>
              <a:sym typeface="Calibri"/>
            </a:endParaRPr>
          </a:p>
        </p:txBody>
      </p:sp>
      <p:sp>
        <p:nvSpPr>
          <p:cNvPr id="190" name="Shape 190"/>
          <p:cNvSpPr txBox="1"/>
          <p:nvPr/>
        </p:nvSpPr>
        <p:spPr>
          <a:xfrm>
            <a:off x="185566" y="2492324"/>
            <a:ext cx="5756573" cy="1698675"/>
          </a:xfrm>
          <a:prstGeom prst="rect">
            <a:avLst/>
          </a:prstGeom>
          <a:noFill/>
          <a:ln>
            <a:noFill/>
          </a:ln>
        </p:spPr>
        <p:txBody>
          <a:bodyPr lIns="91425" tIns="91425" rIns="91425" bIns="91425" anchor="t" anchorCtr="0">
            <a:noAutofit/>
          </a:bodyPr>
          <a:lstStyle/>
          <a:p>
            <a:pPr marL="457200" lvl="0" indent="-457200" rtl="0">
              <a:lnSpc>
                <a:spcPct val="115000"/>
              </a:lnSpc>
              <a:spcBef>
                <a:spcPts val="0"/>
              </a:spcBef>
              <a:buAutoNum type="arabicPeriod"/>
            </a:pPr>
            <a:r>
              <a:rPr lang="en-US" sz="2000" dirty="0" smtClean="0">
                <a:solidFill>
                  <a:schemeClr val="dk1"/>
                </a:solidFill>
                <a:ea typeface="Calibri"/>
                <a:cs typeface="Times New Roman" pitchFamily="18" charset="0"/>
                <a:sym typeface="Calibri"/>
              </a:rPr>
              <a:t>How does high-sugar </a:t>
            </a:r>
            <a:r>
              <a:rPr lang="en-US" sz="2000" dirty="0">
                <a:solidFill>
                  <a:schemeClr val="dk1"/>
                </a:solidFill>
                <a:ea typeface="Calibri"/>
                <a:cs typeface="Times New Roman" pitchFamily="18" charset="0"/>
                <a:sym typeface="Calibri"/>
              </a:rPr>
              <a:t>diet </a:t>
            </a:r>
            <a:r>
              <a:rPr lang="en-US" sz="2000" dirty="0" smtClean="0">
                <a:solidFill>
                  <a:schemeClr val="dk1"/>
                </a:solidFill>
                <a:ea typeface="Calibri"/>
                <a:cs typeface="Times New Roman" pitchFamily="18" charset="0"/>
                <a:sym typeface="Calibri"/>
              </a:rPr>
              <a:t>perturb metabolite levels and transcriptome profile</a:t>
            </a:r>
          </a:p>
          <a:p>
            <a:pPr marL="457200" lvl="0" indent="-457200" rtl="0">
              <a:lnSpc>
                <a:spcPct val="115000"/>
              </a:lnSpc>
              <a:spcBef>
                <a:spcPts val="0"/>
              </a:spcBef>
              <a:buAutoNum type="arabicPeriod"/>
            </a:pPr>
            <a:endParaRPr lang="en-IN" sz="2000" dirty="0">
              <a:solidFill>
                <a:schemeClr val="dk1"/>
              </a:solidFill>
              <a:ea typeface="Calibri"/>
              <a:cs typeface="Times New Roman" pitchFamily="18" charset="0"/>
              <a:sym typeface="Calibri"/>
            </a:endParaRPr>
          </a:p>
          <a:p>
            <a:pPr marL="457200" lvl="0" indent="-457200" rtl="0">
              <a:lnSpc>
                <a:spcPct val="115000"/>
              </a:lnSpc>
              <a:spcBef>
                <a:spcPts val="0"/>
              </a:spcBef>
              <a:buAutoNum type="arabicPeriod"/>
            </a:pPr>
            <a:r>
              <a:rPr lang="en-IN" sz="2000" dirty="0" smtClean="0">
                <a:solidFill>
                  <a:schemeClr val="dk1"/>
                </a:solidFill>
                <a:ea typeface="Calibri"/>
                <a:cs typeface="Times New Roman" pitchFamily="18" charset="0"/>
                <a:sym typeface="Calibri"/>
              </a:rPr>
              <a:t>Does such metabolite and transcriptomic perturbations persist in next generations?</a:t>
            </a:r>
          </a:p>
          <a:p>
            <a:pPr marL="457200" lvl="0" indent="-457200" rtl="0">
              <a:lnSpc>
                <a:spcPct val="115000"/>
              </a:lnSpc>
              <a:spcBef>
                <a:spcPts val="0"/>
              </a:spcBef>
              <a:buAutoNum type="arabicPeriod"/>
            </a:pPr>
            <a:endParaRPr lang="en-IN" sz="2000" dirty="0">
              <a:solidFill>
                <a:schemeClr val="dk1"/>
              </a:solidFill>
              <a:ea typeface="Calibri"/>
              <a:cs typeface="Times New Roman" pitchFamily="18" charset="0"/>
              <a:sym typeface="Calibri"/>
            </a:endParaRPr>
          </a:p>
          <a:p>
            <a:pPr marL="457200" lvl="0" indent="-457200" rtl="0">
              <a:lnSpc>
                <a:spcPct val="115000"/>
              </a:lnSpc>
              <a:spcBef>
                <a:spcPts val="0"/>
              </a:spcBef>
              <a:buAutoNum type="arabicPeriod"/>
            </a:pPr>
            <a:r>
              <a:rPr lang="en-IN" sz="2000" dirty="0" smtClean="0">
                <a:solidFill>
                  <a:schemeClr val="dk1"/>
                </a:solidFill>
                <a:ea typeface="Calibri"/>
                <a:cs typeface="Times New Roman" pitchFamily="18" charset="0"/>
                <a:sym typeface="Calibri"/>
              </a:rPr>
              <a:t>How information transfers along the subsequent generations?</a:t>
            </a:r>
            <a:endParaRPr lang="en-US" sz="2000" dirty="0" smtClean="0">
              <a:solidFill>
                <a:schemeClr val="dk1"/>
              </a:solidFill>
              <a:ea typeface="Calibri"/>
              <a:cs typeface="Times New Roman" pitchFamily="18" charset="0"/>
              <a:sym typeface="Calibri"/>
            </a:endParaRPr>
          </a:p>
        </p:txBody>
      </p:sp>
      <p:grpSp>
        <p:nvGrpSpPr>
          <p:cNvPr id="2" name="Shape 169"/>
          <p:cNvGrpSpPr/>
          <p:nvPr/>
        </p:nvGrpSpPr>
        <p:grpSpPr>
          <a:xfrm>
            <a:off x="4572000" y="1563468"/>
            <a:ext cx="4438022" cy="4335333"/>
            <a:chOff x="304799" y="2115123"/>
            <a:chExt cx="4438022" cy="4335333"/>
          </a:xfrm>
        </p:grpSpPr>
        <p:grpSp>
          <p:nvGrpSpPr>
            <p:cNvPr id="3" name="Shape 170"/>
            <p:cNvGrpSpPr/>
            <p:nvPr/>
          </p:nvGrpSpPr>
          <p:grpSpPr>
            <a:xfrm>
              <a:off x="304799" y="2115123"/>
              <a:ext cx="4438022" cy="4335333"/>
              <a:chOff x="313488" y="2154593"/>
              <a:chExt cx="4438022" cy="4335333"/>
            </a:xfrm>
          </p:grpSpPr>
          <p:grpSp>
            <p:nvGrpSpPr>
              <p:cNvPr id="4" name="Shape 171"/>
              <p:cNvGrpSpPr/>
              <p:nvPr/>
            </p:nvGrpSpPr>
            <p:grpSpPr>
              <a:xfrm>
                <a:off x="313488" y="2154593"/>
                <a:ext cx="4438022" cy="4335333"/>
                <a:chOff x="4533901" y="1782374"/>
                <a:chExt cx="3825701" cy="3199804"/>
              </a:xfrm>
            </p:grpSpPr>
            <p:pic>
              <p:nvPicPr>
                <p:cNvPr id="32" name="Shape 172"/>
                <p:cNvPicPr preferRelativeResize="0"/>
                <p:nvPr/>
              </p:nvPicPr>
              <p:blipFill rotWithShape="1">
                <a:blip r:embed="rId3" cstate="print">
                  <a:alphaModFix/>
                </a:blip>
                <a:srcRect/>
                <a:stretch/>
              </p:blipFill>
              <p:spPr>
                <a:xfrm>
                  <a:off x="5715000" y="2417105"/>
                  <a:ext cx="1936749" cy="762000"/>
                </a:xfrm>
                <a:prstGeom prst="rect">
                  <a:avLst/>
                </a:prstGeom>
                <a:noFill/>
                <a:ln>
                  <a:noFill/>
                </a:ln>
              </p:spPr>
            </p:pic>
            <p:sp>
              <p:nvSpPr>
                <p:cNvPr id="33" name="Shape 173"/>
                <p:cNvSpPr txBox="1"/>
                <p:nvPr/>
              </p:nvSpPr>
              <p:spPr>
                <a:xfrm>
                  <a:off x="4533901" y="1782374"/>
                  <a:ext cx="1526671" cy="477041"/>
                </a:xfrm>
                <a:prstGeom prst="rect">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a:solidFill>
                        <a:schemeClr val="lt1"/>
                      </a:solidFill>
                      <a:latin typeface="Calibri"/>
                      <a:ea typeface="Calibri"/>
                      <a:cs typeface="Calibri"/>
                      <a:sym typeface="Calibri"/>
                    </a:rPr>
                    <a:t>High-Sugar(HS) Diet</a:t>
                  </a:r>
                </a:p>
              </p:txBody>
            </p:sp>
            <p:sp>
              <p:nvSpPr>
                <p:cNvPr id="34" name="Shape 174"/>
                <p:cNvSpPr txBox="1"/>
                <p:nvPr/>
              </p:nvSpPr>
              <p:spPr>
                <a:xfrm>
                  <a:off x="6914498" y="1817994"/>
                  <a:ext cx="1445104" cy="272699"/>
                </a:xfrm>
                <a:prstGeom prst="rect">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smtClean="0">
                      <a:solidFill>
                        <a:schemeClr val="lt1"/>
                      </a:solidFill>
                      <a:latin typeface="Calibri"/>
                      <a:ea typeface="Calibri"/>
                      <a:cs typeface="Calibri"/>
                      <a:sym typeface="Calibri"/>
                    </a:rPr>
                    <a:t>Normal Diet</a:t>
                  </a:r>
                  <a:endParaRPr lang="en-US" sz="1800" b="0" i="0" u="none" strike="noStrike" cap="none" baseline="0" dirty="0">
                    <a:solidFill>
                      <a:schemeClr val="lt1"/>
                    </a:solidFill>
                    <a:latin typeface="Calibri"/>
                    <a:ea typeface="Calibri"/>
                    <a:cs typeface="Calibri"/>
                    <a:sym typeface="Calibri"/>
                  </a:endParaRPr>
                </a:p>
              </p:txBody>
            </p:sp>
            <p:grpSp>
              <p:nvGrpSpPr>
                <p:cNvPr id="5" name="Shape 175"/>
                <p:cNvGrpSpPr/>
                <p:nvPr/>
              </p:nvGrpSpPr>
              <p:grpSpPr>
                <a:xfrm>
                  <a:off x="5653060" y="3239999"/>
                  <a:ext cx="2532089" cy="762000"/>
                  <a:chOff x="5653060" y="3239999"/>
                  <a:chExt cx="2532089" cy="762000"/>
                </a:xfrm>
              </p:grpSpPr>
              <p:sp>
                <p:nvSpPr>
                  <p:cNvPr id="41" name="Shape 176"/>
                  <p:cNvSpPr/>
                  <p:nvPr/>
                </p:nvSpPr>
                <p:spPr>
                  <a:xfrm>
                    <a:off x="5653060" y="3560037"/>
                    <a:ext cx="458815" cy="274319"/>
                  </a:xfrm>
                  <a:prstGeom prst="rect">
                    <a:avLst/>
                  </a:prstGeom>
                  <a:solidFill>
                    <a:srgbClr val="538CD5"/>
                  </a:solidFill>
                  <a:ln w="9525" cap="flat">
                    <a:solidFill>
                      <a:srgbClr val="538CD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1" i="0" u="none" strike="noStrike" cap="none" baseline="0">
                        <a:solidFill>
                          <a:schemeClr val="dk1"/>
                        </a:solidFill>
                        <a:latin typeface="Calibri"/>
                        <a:ea typeface="Calibri"/>
                        <a:cs typeface="Calibri"/>
                        <a:sym typeface="Calibri"/>
                      </a:rPr>
                      <a:t>F1</a:t>
                    </a:r>
                  </a:p>
                </p:txBody>
              </p:sp>
              <p:grpSp>
                <p:nvGrpSpPr>
                  <p:cNvPr id="6" name="Shape 177"/>
                  <p:cNvGrpSpPr/>
                  <p:nvPr/>
                </p:nvGrpSpPr>
                <p:grpSpPr>
                  <a:xfrm>
                    <a:off x="6248400" y="3239999"/>
                    <a:ext cx="1936749" cy="762000"/>
                    <a:chOff x="6248400" y="3239999"/>
                    <a:chExt cx="1936749" cy="762000"/>
                  </a:xfrm>
                </p:grpSpPr>
                <p:pic>
                  <p:nvPicPr>
                    <p:cNvPr id="43" name="Shape 178"/>
                    <p:cNvPicPr preferRelativeResize="0"/>
                    <p:nvPr/>
                  </p:nvPicPr>
                  <p:blipFill rotWithShape="1">
                    <a:blip r:embed="rId3" cstate="print">
                      <a:alphaModFix/>
                    </a:blip>
                    <a:srcRect/>
                    <a:stretch/>
                  </p:blipFill>
                  <p:spPr>
                    <a:xfrm>
                      <a:off x="6248400" y="3239999"/>
                      <a:ext cx="1936749" cy="762000"/>
                    </a:xfrm>
                    <a:prstGeom prst="rect">
                      <a:avLst/>
                    </a:prstGeom>
                    <a:noFill/>
                    <a:ln>
                      <a:noFill/>
                    </a:ln>
                  </p:spPr>
                </p:pic>
                <p:sp>
                  <p:nvSpPr>
                    <p:cNvPr id="44" name="Shape 179"/>
                    <p:cNvSpPr/>
                    <p:nvPr/>
                  </p:nvSpPr>
                  <p:spPr>
                    <a:xfrm>
                      <a:off x="6951064" y="3285717"/>
                      <a:ext cx="458815" cy="27431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1" i="0" u="none" strike="noStrike" cap="none" baseline="0">
                        <a:solidFill>
                          <a:schemeClr val="dk1"/>
                        </a:solidFill>
                        <a:latin typeface="Calibri"/>
                        <a:ea typeface="Calibri"/>
                        <a:cs typeface="Calibri"/>
                        <a:sym typeface="Calibri"/>
                      </a:endParaRPr>
                    </a:p>
                  </p:txBody>
                </p:sp>
              </p:grpSp>
            </p:grpSp>
            <p:grpSp>
              <p:nvGrpSpPr>
                <p:cNvPr id="7" name="Shape 180"/>
                <p:cNvGrpSpPr/>
                <p:nvPr/>
              </p:nvGrpSpPr>
              <p:grpSpPr>
                <a:xfrm>
                  <a:off x="5707033" y="4154399"/>
                  <a:ext cx="2516217" cy="827779"/>
                  <a:chOff x="5707033" y="4154399"/>
                  <a:chExt cx="2516217" cy="827779"/>
                </a:xfrm>
              </p:grpSpPr>
              <p:grpSp>
                <p:nvGrpSpPr>
                  <p:cNvPr id="8" name="Shape 181"/>
                  <p:cNvGrpSpPr/>
                  <p:nvPr/>
                </p:nvGrpSpPr>
                <p:grpSpPr>
                  <a:xfrm>
                    <a:off x="6286501" y="4154399"/>
                    <a:ext cx="1936749" cy="827779"/>
                    <a:chOff x="6248400" y="3239999"/>
                    <a:chExt cx="1936749" cy="827779"/>
                  </a:xfrm>
                </p:grpSpPr>
                <p:pic>
                  <p:nvPicPr>
                    <p:cNvPr id="39" name="Shape 182"/>
                    <p:cNvPicPr preferRelativeResize="0"/>
                    <p:nvPr/>
                  </p:nvPicPr>
                  <p:blipFill rotWithShape="1">
                    <a:blip r:embed="rId3" cstate="print">
                      <a:alphaModFix/>
                    </a:blip>
                    <a:srcRect/>
                    <a:stretch/>
                  </p:blipFill>
                  <p:spPr>
                    <a:xfrm>
                      <a:off x="6248400" y="3239999"/>
                      <a:ext cx="1936749" cy="762000"/>
                    </a:xfrm>
                    <a:prstGeom prst="rect">
                      <a:avLst/>
                    </a:prstGeom>
                    <a:noFill/>
                    <a:ln>
                      <a:noFill/>
                    </a:ln>
                  </p:spPr>
                </p:pic>
                <p:sp>
                  <p:nvSpPr>
                    <p:cNvPr id="40" name="Shape 183"/>
                    <p:cNvSpPr/>
                    <p:nvPr/>
                  </p:nvSpPr>
                  <p:spPr>
                    <a:xfrm>
                      <a:off x="6948579" y="3351498"/>
                      <a:ext cx="527076" cy="71627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1" i="0" u="none" strike="noStrike" cap="none" baseline="0">
                        <a:solidFill>
                          <a:schemeClr val="dk1"/>
                        </a:solidFill>
                        <a:latin typeface="Calibri"/>
                        <a:ea typeface="Calibri"/>
                        <a:cs typeface="Calibri"/>
                        <a:sym typeface="Calibri"/>
                      </a:endParaRPr>
                    </a:p>
                  </p:txBody>
                </p:sp>
              </p:grpSp>
              <p:sp>
                <p:nvSpPr>
                  <p:cNvPr id="38" name="Shape 184"/>
                  <p:cNvSpPr/>
                  <p:nvPr/>
                </p:nvSpPr>
                <p:spPr>
                  <a:xfrm>
                    <a:off x="5707033" y="4423639"/>
                    <a:ext cx="458815" cy="274319"/>
                  </a:xfrm>
                  <a:prstGeom prst="rect">
                    <a:avLst/>
                  </a:prstGeom>
                  <a:solidFill>
                    <a:srgbClr val="538CD5"/>
                  </a:solidFill>
                  <a:ln w="9525" cap="flat">
                    <a:solidFill>
                      <a:srgbClr val="538CD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1" i="0" u="none" strike="noStrike" cap="none" baseline="0">
                        <a:solidFill>
                          <a:schemeClr val="dk1"/>
                        </a:solidFill>
                        <a:latin typeface="Calibri"/>
                        <a:ea typeface="Calibri"/>
                        <a:cs typeface="Calibri"/>
                        <a:sym typeface="Calibri"/>
                      </a:rPr>
                      <a:t>F2</a:t>
                    </a:r>
                  </a:p>
                </p:txBody>
              </p:sp>
            </p:grpSp>
          </p:grpSp>
          <p:sp>
            <p:nvSpPr>
              <p:cNvPr id="30" name="Shape 185"/>
              <p:cNvSpPr/>
              <p:nvPr/>
            </p:nvSpPr>
            <p:spPr>
              <a:xfrm>
                <a:off x="1627310" y="2648525"/>
                <a:ext cx="334054" cy="442958"/>
              </a:xfrm>
              <a:prstGeom prst="lightningBolt">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31" name="Shape 186"/>
              <p:cNvSpPr/>
              <p:nvPr/>
            </p:nvSpPr>
            <p:spPr>
              <a:xfrm flipH="1">
                <a:off x="3276597" y="2528841"/>
                <a:ext cx="388682" cy="442958"/>
              </a:xfrm>
              <a:prstGeom prst="lightningBolt">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grpSp>
        <p:cxnSp>
          <p:nvCxnSpPr>
            <p:cNvPr id="28" name="Shape 187"/>
            <p:cNvCxnSpPr/>
            <p:nvPr/>
          </p:nvCxnSpPr>
          <p:spPr>
            <a:xfrm>
              <a:off x="3393896" y="4604171"/>
              <a:ext cx="0" cy="1036525"/>
            </a:xfrm>
            <a:prstGeom prst="straightConnector1">
              <a:avLst/>
            </a:prstGeom>
            <a:noFill/>
            <a:ln w="50800" cap="flat">
              <a:solidFill>
                <a:schemeClr val="dk1"/>
              </a:solidFill>
              <a:prstDash val="solid"/>
              <a:round/>
              <a:headEnd type="none" w="med" len="med"/>
              <a:tailEnd type="stealth" w="lg" len="lg"/>
            </a:ln>
          </p:spPr>
        </p:cxnSp>
      </p:grpSp>
    </p:spTree>
    <p:extLst>
      <p:ext uri="{BB962C8B-B14F-4D97-AF65-F5344CB8AC3E}">
        <p14:creationId xmlns:p14="http://schemas.microsoft.com/office/powerpoint/2010/main" val="328306792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anim calcmode="lin" valueType="num">
                                      <p:cBhvr additive="base">
                                        <p:cTn id="7" dur="500" fill="hold"/>
                                        <p:tgtEl>
                                          <p:spTgt spid="19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0">
                                            <p:txEl>
                                              <p:pRg st="2" end="2"/>
                                            </p:txEl>
                                          </p:spTgt>
                                        </p:tgtEl>
                                        <p:attrNameLst>
                                          <p:attrName>style.visibility</p:attrName>
                                        </p:attrNameLst>
                                      </p:cBhvr>
                                      <p:to>
                                        <p:strVal val="visible"/>
                                      </p:to>
                                    </p:set>
                                    <p:anim calcmode="lin" valueType="num">
                                      <p:cBhvr additive="base">
                                        <p:cTn id="13" dur="500" fill="hold"/>
                                        <p:tgtEl>
                                          <p:spTgt spid="19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0">
                                            <p:txEl>
                                              <p:pRg st="4" end="4"/>
                                            </p:txEl>
                                          </p:spTgt>
                                        </p:tgtEl>
                                        <p:attrNameLst>
                                          <p:attrName>style.visibility</p:attrName>
                                        </p:attrNameLst>
                                      </p:cBhvr>
                                      <p:to>
                                        <p:strVal val="visible"/>
                                      </p:to>
                                    </p:set>
                                    <p:anim calcmode="lin" valueType="num">
                                      <p:cBhvr additive="base">
                                        <p:cTn id="19" dur="500" fill="hold"/>
                                        <p:tgtEl>
                                          <p:spTgt spid="19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88" name="Shape 188"/>
          <p:cNvSpPr txBox="1"/>
          <p:nvPr/>
        </p:nvSpPr>
        <p:spPr>
          <a:xfrm>
            <a:off x="0" y="0"/>
            <a:ext cx="9144000" cy="90872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800" b="1" dirty="0" smtClean="0">
                <a:solidFill>
                  <a:schemeClr val="dk1"/>
                </a:solidFill>
                <a:latin typeface="Calibri"/>
                <a:ea typeface="Calibri"/>
                <a:cs typeface="Calibri"/>
                <a:sym typeface="Calibri"/>
              </a:rPr>
              <a:t>Study Design to understand Transgenerational Epigenetic Inheritance</a:t>
            </a:r>
            <a:endParaRPr lang="en-US" sz="2800" b="1" i="0" u="none" strike="noStrike" cap="none" baseline="0" dirty="0">
              <a:solidFill>
                <a:schemeClr val="dk1"/>
              </a:solidFill>
              <a:latin typeface="Calibri"/>
              <a:ea typeface="Calibri"/>
              <a:cs typeface="Calibri"/>
              <a:sym typeface="Calibri"/>
            </a:endParaRPr>
          </a:p>
        </p:txBody>
      </p:sp>
      <p:sp>
        <p:nvSpPr>
          <p:cNvPr id="190" name="Shape 190"/>
          <p:cNvSpPr txBox="1"/>
          <p:nvPr/>
        </p:nvSpPr>
        <p:spPr>
          <a:xfrm>
            <a:off x="185566" y="2492324"/>
            <a:ext cx="5756573" cy="1698675"/>
          </a:xfrm>
          <a:prstGeom prst="rect">
            <a:avLst/>
          </a:prstGeom>
          <a:noFill/>
          <a:ln>
            <a:noFill/>
          </a:ln>
        </p:spPr>
        <p:txBody>
          <a:bodyPr lIns="91425" tIns="91425" rIns="91425" bIns="91425" anchor="t" anchorCtr="0">
            <a:noAutofit/>
          </a:bodyPr>
          <a:lstStyle/>
          <a:p>
            <a:pPr marL="457200" lvl="0" indent="-457200" rtl="0">
              <a:lnSpc>
                <a:spcPct val="115000"/>
              </a:lnSpc>
              <a:spcBef>
                <a:spcPts val="0"/>
              </a:spcBef>
              <a:buAutoNum type="arabicPeriod"/>
            </a:pPr>
            <a:r>
              <a:rPr lang="en-US" sz="2000" b="1" dirty="0" smtClean="0">
                <a:solidFill>
                  <a:schemeClr val="dk1"/>
                </a:solidFill>
                <a:ea typeface="Calibri"/>
                <a:cs typeface="Times New Roman" pitchFamily="18" charset="0"/>
                <a:sym typeface="Calibri"/>
              </a:rPr>
              <a:t>How does high-sugar </a:t>
            </a:r>
            <a:r>
              <a:rPr lang="en-US" sz="2000" b="1" dirty="0">
                <a:solidFill>
                  <a:schemeClr val="dk1"/>
                </a:solidFill>
                <a:ea typeface="Calibri"/>
                <a:cs typeface="Times New Roman" pitchFamily="18" charset="0"/>
                <a:sym typeface="Calibri"/>
              </a:rPr>
              <a:t>diet </a:t>
            </a:r>
            <a:r>
              <a:rPr lang="en-US" sz="2000" b="1" dirty="0" smtClean="0">
                <a:solidFill>
                  <a:schemeClr val="dk1"/>
                </a:solidFill>
                <a:ea typeface="Calibri"/>
                <a:cs typeface="Times New Roman" pitchFamily="18" charset="0"/>
                <a:sym typeface="Calibri"/>
              </a:rPr>
              <a:t>perturb metabolite levels and transcriptome profile</a:t>
            </a:r>
          </a:p>
          <a:p>
            <a:pPr marL="457200" lvl="0" indent="-457200" rtl="0">
              <a:lnSpc>
                <a:spcPct val="115000"/>
              </a:lnSpc>
              <a:spcBef>
                <a:spcPts val="0"/>
              </a:spcBef>
              <a:buAutoNum type="arabicPeriod"/>
            </a:pPr>
            <a:endParaRPr lang="en-IN" sz="2000" dirty="0">
              <a:solidFill>
                <a:schemeClr val="dk1"/>
              </a:solidFill>
              <a:ea typeface="Calibri"/>
              <a:cs typeface="Times New Roman" pitchFamily="18" charset="0"/>
              <a:sym typeface="Calibri"/>
            </a:endParaRPr>
          </a:p>
          <a:p>
            <a:pPr marL="457200" lvl="0" indent="-457200" rtl="0">
              <a:lnSpc>
                <a:spcPct val="115000"/>
              </a:lnSpc>
              <a:spcBef>
                <a:spcPts val="0"/>
              </a:spcBef>
              <a:buAutoNum type="arabicPeriod"/>
            </a:pPr>
            <a:r>
              <a:rPr lang="en-IN" sz="2000" dirty="0" smtClean="0">
                <a:solidFill>
                  <a:schemeClr val="bg1">
                    <a:lumMod val="75000"/>
                  </a:schemeClr>
                </a:solidFill>
                <a:ea typeface="Calibri"/>
                <a:cs typeface="Times New Roman" pitchFamily="18" charset="0"/>
                <a:sym typeface="Calibri"/>
              </a:rPr>
              <a:t>Does such metabolite and transcriptomic perturbations persist in next generations?</a:t>
            </a:r>
          </a:p>
          <a:p>
            <a:pPr marL="457200" lvl="0" indent="-457200" rtl="0">
              <a:lnSpc>
                <a:spcPct val="115000"/>
              </a:lnSpc>
              <a:spcBef>
                <a:spcPts val="0"/>
              </a:spcBef>
              <a:buAutoNum type="arabicPeriod"/>
            </a:pPr>
            <a:endParaRPr lang="en-IN" sz="2000" dirty="0">
              <a:solidFill>
                <a:schemeClr val="bg1">
                  <a:lumMod val="75000"/>
                </a:schemeClr>
              </a:solidFill>
              <a:ea typeface="Calibri"/>
              <a:cs typeface="Times New Roman" pitchFamily="18" charset="0"/>
              <a:sym typeface="Calibri"/>
            </a:endParaRPr>
          </a:p>
          <a:p>
            <a:pPr marL="457200" lvl="0" indent="-457200" rtl="0">
              <a:lnSpc>
                <a:spcPct val="115000"/>
              </a:lnSpc>
              <a:spcBef>
                <a:spcPts val="0"/>
              </a:spcBef>
              <a:buAutoNum type="arabicPeriod"/>
            </a:pPr>
            <a:r>
              <a:rPr lang="en-IN" sz="2000" dirty="0" smtClean="0">
                <a:solidFill>
                  <a:schemeClr val="bg1">
                    <a:lumMod val="75000"/>
                  </a:schemeClr>
                </a:solidFill>
                <a:ea typeface="Calibri"/>
                <a:cs typeface="Times New Roman" pitchFamily="18" charset="0"/>
                <a:sym typeface="Calibri"/>
              </a:rPr>
              <a:t>How information transfers along the subsequent generations?</a:t>
            </a:r>
            <a:endParaRPr lang="en-US" sz="2000" dirty="0" smtClean="0">
              <a:solidFill>
                <a:schemeClr val="bg1">
                  <a:lumMod val="75000"/>
                </a:schemeClr>
              </a:solidFill>
              <a:ea typeface="Calibri"/>
              <a:cs typeface="Times New Roman" pitchFamily="18" charset="0"/>
              <a:sym typeface="Calibri"/>
            </a:endParaRPr>
          </a:p>
        </p:txBody>
      </p:sp>
      <p:grpSp>
        <p:nvGrpSpPr>
          <p:cNvPr id="2" name="Shape 169"/>
          <p:cNvGrpSpPr/>
          <p:nvPr/>
        </p:nvGrpSpPr>
        <p:grpSpPr>
          <a:xfrm>
            <a:off x="4572000" y="1563468"/>
            <a:ext cx="4438022" cy="4335333"/>
            <a:chOff x="304799" y="2115123"/>
            <a:chExt cx="4438022" cy="4335333"/>
          </a:xfrm>
        </p:grpSpPr>
        <p:grpSp>
          <p:nvGrpSpPr>
            <p:cNvPr id="3" name="Shape 170"/>
            <p:cNvGrpSpPr/>
            <p:nvPr/>
          </p:nvGrpSpPr>
          <p:grpSpPr>
            <a:xfrm>
              <a:off x="304799" y="2115123"/>
              <a:ext cx="4438022" cy="4335333"/>
              <a:chOff x="313488" y="2154593"/>
              <a:chExt cx="4438022" cy="4335333"/>
            </a:xfrm>
          </p:grpSpPr>
          <p:grpSp>
            <p:nvGrpSpPr>
              <p:cNvPr id="4" name="Shape 171"/>
              <p:cNvGrpSpPr/>
              <p:nvPr/>
            </p:nvGrpSpPr>
            <p:grpSpPr>
              <a:xfrm>
                <a:off x="313488" y="2154593"/>
                <a:ext cx="4438022" cy="4335333"/>
                <a:chOff x="4533901" y="1782374"/>
                <a:chExt cx="3825701" cy="3199804"/>
              </a:xfrm>
            </p:grpSpPr>
            <p:pic>
              <p:nvPicPr>
                <p:cNvPr id="32" name="Shape 172"/>
                <p:cNvPicPr preferRelativeResize="0"/>
                <p:nvPr/>
              </p:nvPicPr>
              <p:blipFill rotWithShape="1">
                <a:blip r:embed="rId3" cstate="print">
                  <a:alphaModFix/>
                </a:blip>
                <a:srcRect/>
                <a:stretch/>
              </p:blipFill>
              <p:spPr>
                <a:xfrm>
                  <a:off x="5715000" y="2417105"/>
                  <a:ext cx="1936749" cy="762000"/>
                </a:xfrm>
                <a:prstGeom prst="rect">
                  <a:avLst/>
                </a:prstGeom>
                <a:noFill/>
                <a:ln>
                  <a:noFill/>
                </a:ln>
              </p:spPr>
            </p:pic>
            <p:sp>
              <p:nvSpPr>
                <p:cNvPr id="33" name="Shape 173"/>
                <p:cNvSpPr txBox="1"/>
                <p:nvPr/>
              </p:nvSpPr>
              <p:spPr>
                <a:xfrm>
                  <a:off x="4533901" y="1782374"/>
                  <a:ext cx="1526671" cy="477041"/>
                </a:xfrm>
                <a:prstGeom prst="rect">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a:solidFill>
                        <a:schemeClr val="lt1"/>
                      </a:solidFill>
                      <a:latin typeface="Calibri"/>
                      <a:ea typeface="Calibri"/>
                      <a:cs typeface="Calibri"/>
                      <a:sym typeface="Calibri"/>
                    </a:rPr>
                    <a:t>High-Sugar(HS) Diet</a:t>
                  </a:r>
                </a:p>
              </p:txBody>
            </p:sp>
            <p:sp>
              <p:nvSpPr>
                <p:cNvPr id="34" name="Shape 174"/>
                <p:cNvSpPr txBox="1"/>
                <p:nvPr/>
              </p:nvSpPr>
              <p:spPr>
                <a:xfrm>
                  <a:off x="6914498" y="1817994"/>
                  <a:ext cx="1445104" cy="272699"/>
                </a:xfrm>
                <a:prstGeom prst="rect">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smtClean="0">
                      <a:solidFill>
                        <a:schemeClr val="lt1"/>
                      </a:solidFill>
                      <a:latin typeface="Calibri"/>
                      <a:ea typeface="Calibri"/>
                      <a:cs typeface="Calibri"/>
                      <a:sym typeface="Calibri"/>
                    </a:rPr>
                    <a:t>Normal Diet</a:t>
                  </a:r>
                  <a:endParaRPr lang="en-US" sz="1800" b="0" i="0" u="none" strike="noStrike" cap="none" baseline="0" dirty="0">
                    <a:solidFill>
                      <a:schemeClr val="lt1"/>
                    </a:solidFill>
                    <a:latin typeface="Calibri"/>
                    <a:ea typeface="Calibri"/>
                    <a:cs typeface="Calibri"/>
                    <a:sym typeface="Calibri"/>
                  </a:endParaRPr>
                </a:p>
              </p:txBody>
            </p:sp>
            <p:grpSp>
              <p:nvGrpSpPr>
                <p:cNvPr id="5" name="Shape 175"/>
                <p:cNvGrpSpPr/>
                <p:nvPr/>
              </p:nvGrpSpPr>
              <p:grpSpPr>
                <a:xfrm>
                  <a:off x="5653060" y="3239999"/>
                  <a:ext cx="2532089" cy="762000"/>
                  <a:chOff x="5653060" y="3239999"/>
                  <a:chExt cx="2532089" cy="762000"/>
                </a:xfrm>
              </p:grpSpPr>
              <p:sp>
                <p:nvSpPr>
                  <p:cNvPr id="41" name="Shape 176"/>
                  <p:cNvSpPr/>
                  <p:nvPr/>
                </p:nvSpPr>
                <p:spPr>
                  <a:xfrm>
                    <a:off x="5653060" y="3560037"/>
                    <a:ext cx="458815" cy="274319"/>
                  </a:xfrm>
                  <a:prstGeom prst="rect">
                    <a:avLst/>
                  </a:prstGeom>
                  <a:solidFill>
                    <a:srgbClr val="538CD5"/>
                  </a:solidFill>
                  <a:ln w="9525" cap="flat">
                    <a:solidFill>
                      <a:srgbClr val="538CD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1" i="0" u="none" strike="noStrike" cap="none" baseline="0">
                        <a:solidFill>
                          <a:schemeClr val="dk1"/>
                        </a:solidFill>
                        <a:latin typeface="Calibri"/>
                        <a:ea typeface="Calibri"/>
                        <a:cs typeface="Calibri"/>
                        <a:sym typeface="Calibri"/>
                      </a:rPr>
                      <a:t>F1</a:t>
                    </a:r>
                  </a:p>
                </p:txBody>
              </p:sp>
              <p:grpSp>
                <p:nvGrpSpPr>
                  <p:cNvPr id="6" name="Shape 177"/>
                  <p:cNvGrpSpPr/>
                  <p:nvPr/>
                </p:nvGrpSpPr>
                <p:grpSpPr>
                  <a:xfrm>
                    <a:off x="6248400" y="3239999"/>
                    <a:ext cx="1936749" cy="762000"/>
                    <a:chOff x="6248400" y="3239999"/>
                    <a:chExt cx="1936749" cy="762000"/>
                  </a:xfrm>
                </p:grpSpPr>
                <p:pic>
                  <p:nvPicPr>
                    <p:cNvPr id="43" name="Shape 178"/>
                    <p:cNvPicPr preferRelativeResize="0"/>
                    <p:nvPr/>
                  </p:nvPicPr>
                  <p:blipFill rotWithShape="1">
                    <a:blip r:embed="rId3" cstate="print">
                      <a:alphaModFix/>
                    </a:blip>
                    <a:srcRect/>
                    <a:stretch/>
                  </p:blipFill>
                  <p:spPr>
                    <a:xfrm>
                      <a:off x="6248400" y="3239999"/>
                      <a:ext cx="1936749" cy="762000"/>
                    </a:xfrm>
                    <a:prstGeom prst="rect">
                      <a:avLst/>
                    </a:prstGeom>
                    <a:noFill/>
                    <a:ln>
                      <a:noFill/>
                    </a:ln>
                  </p:spPr>
                </p:pic>
                <p:sp>
                  <p:nvSpPr>
                    <p:cNvPr id="44" name="Shape 179"/>
                    <p:cNvSpPr/>
                    <p:nvPr/>
                  </p:nvSpPr>
                  <p:spPr>
                    <a:xfrm>
                      <a:off x="6951064" y="3285717"/>
                      <a:ext cx="458815" cy="27431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1" i="0" u="none" strike="noStrike" cap="none" baseline="0">
                        <a:solidFill>
                          <a:schemeClr val="dk1"/>
                        </a:solidFill>
                        <a:latin typeface="Calibri"/>
                        <a:ea typeface="Calibri"/>
                        <a:cs typeface="Calibri"/>
                        <a:sym typeface="Calibri"/>
                      </a:endParaRPr>
                    </a:p>
                  </p:txBody>
                </p:sp>
              </p:grpSp>
            </p:grpSp>
            <p:grpSp>
              <p:nvGrpSpPr>
                <p:cNvPr id="7" name="Shape 180"/>
                <p:cNvGrpSpPr/>
                <p:nvPr/>
              </p:nvGrpSpPr>
              <p:grpSpPr>
                <a:xfrm>
                  <a:off x="5707033" y="4154399"/>
                  <a:ext cx="2516217" cy="827779"/>
                  <a:chOff x="5707033" y="4154399"/>
                  <a:chExt cx="2516217" cy="827779"/>
                </a:xfrm>
              </p:grpSpPr>
              <p:grpSp>
                <p:nvGrpSpPr>
                  <p:cNvPr id="8" name="Shape 181"/>
                  <p:cNvGrpSpPr/>
                  <p:nvPr/>
                </p:nvGrpSpPr>
                <p:grpSpPr>
                  <a:xfrm>
                    <a:off x="6286501" y="4154399"/>
                    <a:ext cx="1936749" cy="827779"/>
                    <a:chOff x="6248400" y="3239999"/>
                    <a:chExt cx="1936749" cy="827779"/>
                  </a:xfrm>
                </p:grpSpPr>
                <p:pic>
                  <p:nvPicPr>
                    <p:cNvPr id="39" name="Shape 182"/>
                    <p:cNvPicPr preferRelativeResize="0"/>
                    <p:nvPr/>
                  </p:nvPicPr>
                  <p:blipFill rotWithShape="1">
                    <a:blip r:embed="rId3" cstate="print">
                      <a:alphaModFix/>
                    </a:blip>
                    <a:srcRect/>
                    <a:stretch/>
                  </p:blipFill>
                  <p:spPr>
                    <a:xfrm>
                      <a:off x="6248400" y="3239999"/>
                      <a:ext cx="1936749" cy="762000"/>
                    </a:xfrm>
                    <a:prstGeom prst="rect">
                      <a:avLst/>
                    </a:prstGeom>
                    <a:noFill/>
                    <a:ln>
                      <a:noFill/>
                    </a:ln>
                  </p:spPr>
                </p:pic>
                <p:sp>
                  <p:nvSpPr>
                    <p:cNvPr id="40" name="Shape 183"/>
                    <p:cNvSpPr/>
                    <p:nvPr/>
                  </p:nvSpPr>
                  <p:spPr>
                    <a:xfrm>
                      <a:off x="6948579" y="3351498"/>
                      <a:ext cx="527076" cy="71627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1" i="0" u="none" strike="noStrike" cap="none" baseline="0">
                        <a:solidFill>
                          <a:schemeClr val="dk1"/>
                        </a:solidFill>
                        <a:latin typeface="Calibri"/>
                        <a:ea typeface="Calibri"/>
                        <a:cs typeface="Calibri"/>
                        <a:sym typeface="Calibri"/>
                      </a:endParaRPr>
                    </a:p>
                  </p:txBody>
                </p:sp>
              </p:grpSp>
              <p:sp>
                <p:nvSpPr>
                  <p:cNvPr id="38" name="Shape 184"/>
                  <p:cNvSpPr/>
                  <p:nvPr/>
                </p:nvSpPr>
                <p:spPr>
                  <a:xfrm>
                    <a:off x="5707033" y="4423639"/>
                    <a:ext cx="458815" cy="274319"/>
                  </a:xfrm>
                  <a:prstGeom prst="rect">
                    <a:avLst/>
                  </a:prstGeom>
                  <a:solidFill>
                    <a:srgbClr val="538CD5"/>
                  </a:solidFill>
                  <a:ln w="9525" cap="flat">
                    <a:solidFill>
                      <a:srgbClr val="538CD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1" i="0" u="none" strike="noStrike" cap="none" baseline="0">
                        <a:solidFill>
                          <a:schemeClr val="dk1"/>
                        </a:solidFill>
                        <a:latin typeface="Calibri"/>
                        <a:ea typeface="Calibri"/>
                        <a:cs typeface="Calibri"/>
                        <a:sym typeface="Calibri"/>
                      </a:rPr>
                      <a:t>F2</a:t>
                    </a:r>
                  </a:p>
                </p:txBody>
              </p:sp>
            </p:grpSp>
          </p:grpSp>
          <p:sp>
            <p:nvSpPr>
              <p:cNvPr id="30" name="Shape 185"/>
              <p:cNvSpPr/>
              <p:nvPr/>
            </p:nvSpPr>
            <p:spPr>
              <a:xfrm>
                <a:off x="1627310" y="2648525"/>
                <a:ext cx="334054" cy="442958"/>
              </a:xfrm>
              <a:prstGeom prst="lightningBolt">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31" name="Shape 186"/>
              <p:cNvSpPr/>
              <p:nvPr/>
            </p:nvSpPr>
            <p:spPr>
              <a:xfrm flipH="1">
                <a:off x="3276597" y="2528841"/>
                <a:ext cx="388682" cy="442958"/>
              </a:xfrm>
              <a:prstGeom prst="lightningBolt">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grpSp>
        <p:cxnSp>
          <p:nvCxnSpPr>
            <p:cNvPr id="28" name="Shape 187"/>
            <p:cNvCxnSpPr/>
            <p:nvPr/>
          </p:nvCxnSpPr>
          <p:spPr>
            <a:xfrm>
              <a:off x="3393896" y="4604171"/>
              <a:ext cx="0" cy="1036525"/>
            </a:xfrm>
            <a:prstGeom prst="straightConnector1">
              <a:avLst/>
            </a:prstGeom>
            <a:noFill/>
            <a:ln w="50800" cap="flat">
              <a:solidFill>
                <a:schemeClr val="dk1"/>
              </a:solidFill>
              <a:prstDash val="solid"/>
              <a:round/>
              <a:headEnd type="none" w="med" len="med"/>
              <a:tailEnd type="stealth" w="lg" len="lg"/>
            </a:ln>
          </p:spPr>
        </p:cxnSp>
      </p:grpSp>
    </p:spTree>
    <p:extLst>
      <p:ext uri="{BB962C8B-B14F-4D97-AF65-F5344CB8AC3E}">
        <p14:creationId xmlns:p14="http://schemas.microsoft.com/office/powerpoint/2010/main" val="3684934947"/>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1443</TotalTime>
  <Words>2353</Words>
  <Application>Microsoft Office PowerPoint</Application>
  <PresentationFormat>On-screen Show (4:3)</PresentationFormat>
  <Paragraphs>470</Paragraphs>
  <Slides>50</Slides>
  <Notes>19</Notes>
  <HiddenSlides>1</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Studies on transgenerational epigenetic inheritance of dietary factor-induced metabolic perturbation in Drosophila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Study Design: 1a. Does high-sugar diet perturb metabolism?</vt:lpstr>
      <vt:lpstr>Effect of High sugar diet on flies</vt:lpstr>
      <vt:lpstr>Study Design: 1b. Does high-sugar diet perturb transcriptome profile?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Manoj</dc:creator>
  <cp:lastModifiedBy>Manoj</cp:lastModifiedBy>
  <cp:revision>53</cp:revision>
  <dcterms:created xsi:type="dcterms:W3CDTF">2006-08-16T00:00:00Z</dcterms:created>
  <dcterms:modified xsi:type="dcterms:W3CDTF">2018-10-18T11:34:59Z</dcterms:modified>
</cp:coreProperties>
</file>